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handoutMasterIdLst>
    <p:handoutMasterId r:id="rId43"/>
  </p:handoutMasterIdLst>
  <p:sldIdLst>
    <p:sldId id="271" r:id="rId2"/>
    <p:sldId id="290" r:id="rId3"/>
    <p:sldId id="294" r:id="rId4"/>
    <p:sldId id="341" r:id="rId5"/>
    <p:sldId id="342" r:id="rId6"/>
    <p:sldId id="344" r:id="rId7"/>
    <p:sldId id="360" r:id="rId8"/>
    <p:sldId id="312" r:id="rId9"/>
    <p:sldId id="345" r:id="rId10"/>
    <p:sldId id="318" r:id="rId11"/>
    <p:sldId id="297" r:id="rId12"/>
    <p:sldId id="298" r:id="rId13"/>
    <p:sldId id="299" r:id="rId14"/>
    <p:sldId id="305" r:id="rId15"/>
    <p:sldId id="327" r:id="rId16"/>
    <p:sldId id="321" r:id="rId17"/>
    <p:sldId id="346" r:id="rId18"/>
    <p:sldId id="347" r:id="rId19"/>
    <p:sldId id="348" r:id="rId20"/>
    <p:sldId id="349" r:id="rId21"/>
    <p:sldId id="359" r:id="rId22"/>
    <p:sldId id="350" r:id="rId23"/>
    <p:sldId id="351" r:id="rId24"/>
    <p:sldId id="352" r:id="rId25"/>
    <p:sldId id="357" r:id="rId26"/>
    <p:sldId id="354" r:id="rId27"/>
    <p:sldId id="328" r:id="rId28"/>
    <p:sldId id="329" r:id="rId29"/>
    <p:sldId id="330" r:id="rId30"/>
    <p:sldId id="331" r:id="rId31"/>
    <p:sldId id="332" r:id="rId32"/>
    <p:sldId id="337" r:id="rId33"/>
    <p:sldId id="338" r:id="rId34"/>
    <p:sldId id="289" r:id="rId35"/>
    <p:sldId id="365" r:id="rId36"/>
    <p:sldId id="362" r:id="rId37"/>
    <p:sldId id="363" r:id="rId38"/>
    <p:sldId id="364" r:id="rId39"/>
    <p:sldId id="358" r:id="rId40"/>
    <p:sldId id="361" r:id="rId41"/>
  </p:sldIdLst>
  <p:sldSz cx="9144000" cy="6858000" type="screen4x3"/>
  <p:notesSz cx="6735763" cy="9869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79" autoAdjust="0"/>
    <p:restoredTop sz="94737" autoAdjust="0"/>
  </p:normalViewPr>
  <p:slideViewPr>
    <p:cSldViewPr>
      <p:cViewPr>
        <p:scale>
          <a:sx n="70" d="100"/>
          <a:sy n="70" d="100"/>
        </p:scale>
        <p:origin x="-13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34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RD\2013-2014%20All%20Ligh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Measurement of </a:t>
            </a:r>
            <a:r>
              <a:rPr lang="en-US" baseline="0" dirty="0" smtClean="0"/>
              <a:t> Implementation for</a:t>
            </a:r>
            <a:r>
              <a:rPr lang="en-US" dirty="0" smtClean="0"/>
              <a:t>  Rural Electrification (Up</a:t>
            </a:r>
            <a:r>
              <a:rPr lang="en-US" baseline="0" dirty="0" smtClean="0"/>
              <a:t> to 2014-2015)</a:t>
            </a:r>
            <a:endParaRPr lang="en-US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Measurement of Rural Electrification for Rural </c:v>
                </c:pt>
              </c:strCache>
            </c:strRef>
          </c:tx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elete val="1"/>
          </c:dLbls>
          <c:cat>
            <c:strRef>
              <c:f>Sheet1!$A$2:$A$4</c:f>
              <c:strCache>
                <c:ptCount val="3"/>
                <c:pt idx="0">
                  <c:v>Implemented Villages</c:v>
                </c:pt>
                <c:pt idx="1">
                  <c:v>Proposed Villages(2015-2016)</c:v>
                </c:pt>
                <c:pt idx="2">
                  <c:v>Remaining Villages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0.41000000000000031</c:v>
                </c:pt>
                <c:pt idx="1">
                  <c:v>4.0000000000000022E-2</c:v>
                </c:pt>
                <c:pt idx="2">
                  <c:v>0.55000000000000004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44294582968795582"/>
          <c:y val="0.10530143959277756"/>
          <c:w val="0.54591134441528144"/>
          <c:h val="0.5955396484530343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>
              <a:solidFill>
                <a:schemeClr val="accent1">
                  <a:lumMod val="50000"/>
                </a:schemeClr>
              </a:solidFill>
            </a:ln>
          </c:spPr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50000"/>
                  </a:schemeClr>
                </a:solidFill>
              </a:ln>
            </c:spPr>
          </c:dPt>
          <c:dPt>
            <c:idx val="1"/>
            <c:spPr>
              <a:solidFill>
                <a:srgbClr val="9E2600"/>
              </a:solidFill>
              <a:ln w="28575">
                <a:solidFill>
                  <a:schemeClr val="accent1">
                    <a:lumMod val="50000"/>
                  </a:schemeClr>
                </a:solidFill>
              </a:ln>
            </c:spPr>
          </c:dPt>
          <c:dPt>
            <c:idx val="2"/>
            <c:spPr>
              <a:solidFill>
                <a:schemeClr val="accent3">
                  <a:lumMod val="75000"/>
                </a:schemeClr>
              </a:solidFill>
              <a:ln w="28575">
                <a:solidFill>
                  <a:schemeClr val="accent1">
                    <a:lumMod val="50000"/>
                  </a:schemeClr>
                </a:solidFill>
              </a:ln>
            </c:spPr>
          </c:dPt>
          <c:dPt>
            <c:idx val="3"/>
            <c:spPr>
              <a:solidFill>
                <a:schemeClr val="bg2"/>
              </a:solidFill>
              <a:ln w="28575">
                <a:solidFill>
                  <a:schemeClr val="accent1">
                    <a:lumMod val="50000"/>
                  </a:schemeClr>
                </a:solidFill>
              </a:ln>
            </c:spPr>
          </c:dPt>
          <c:dPt>
            <c:idx val="4"/>
            <c:spPr>
              <a:solidFill>
                <a:srgbClr val="8C38A6"/>
              </a:solidFill>
              <a:ln w="28575">
                <a:solidFill>
                  <a:schemeClr val="accent1">
                    <a:lumMod val="50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0.12539442986293453"/>
                  <c:y val="9.9649844905750545E-2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en-US"/>
                </a:p>
              </c:txPr>
              <c:showVal val="1"/>
            </c:dLbl>
            <c:dLbl>
              <c:idx val="1"/>
              <c:layout>
                <c:manualLayout>
                  <c:x val="3.1866797900262471E-2"/>
                  <c:y val="-0.22519863994273442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en-US"/>
                </a:p>
              </c:txPr>
              <c:showVal val="1"/>
            </c:dLbl>
            <c:dLbl>
              <c:idx val="2"/>
              <c:layout>
                <c:manualLayout>
                  <c:x val="0.13078709872325822"/>
                  <c:y val="7.8946981627296922E-2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en-US"/>
                </a:p>
              </c:txPr>
              <c:showVal val="1"/>
            </c:dLbl>
            <c:dLbl>
              <c:idx val="3"/>
              <c:layout>
                <c:manualLayout>
                  <c:x val="7.4157674712712909E-2"/>
                  <c:y val="9.1280314960629966E-2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en-US"/>
                </a:p>
              </c:txPr>
              <c:showVal val="1"/>
            </c:dLbl>
            <c:dLbl>
              <c:idx val="4"/>
              <c:layout>
                <c:manualLayout>
                  <c:x val="3.8845508894721582E-2"/>
                  <c:y val="9.2367573371510373E-2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en-US"/>
                </a:p>
              </c:txPr>
              <c:showVal val="1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National Grid</c:v>
                </c:pt>
                <c:pt idx="1">
                  <c:v>Generator</c:v>
                </c:pt>
                <c:pt idx="2">
                  <c:v>Mini-Hydro</c:v>
                </c:pt>
                <c:pt idx="3">
                  <c:v>Solar </c:v>
                </c:pt>
                <c:pt idx="4">
                  <c:v>Bio Gas/Mass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0.26</c:v>
                </c:pt>
                <c:pt idx="1">
                  <c:v>0.5</c:v>
                </c:pt>
                <c:pt idx="2">
                  <c:v>9.0000000000000024E-2</c:v>
                </c:pt>
                <c:pt idx="3">
                  <c:v>0.1</c:v>
                </c:pt>
                <c:pt idx="4">
                  <c:v>5.3000000000000012E-2</c:v>
                </c:pt>
              </c:numCache>
            </c:numRef>
          </c:val>
        </c:ser>
        <c:firstSliceAng val="0"/>
      </c:pieChart>
    </c:plotArea>
    <c:legend>
      <c:legendPos val="b"/>
      <c:layout>
        <c:manualLayout>
          <c:xMode val="edge"/>
          <c:yMode val="edge"/>
          <c:x val="0"/>
          <c:y val="0.66726298417243257"/>
          <c:w val="0.99759915427238266"/>
          <c:h val="0.31811719557782753"/>
        </c:manualLayout>
      </c:layout>
      <c:txPr>
        <a:bodyPr/>
        <a:lstStyle/>
        <a:p>
          <a:pPr>
            <a:lnSpc>
              <a:spcPct val="100000"/>
            </a:lnSpc>
            <a:defRPr sz="1800" b="1"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9.6409565286114204E-2"/>
          <c:y val="4.8695261776488474E-2"/>
          <c:w val="0.66970879036318054"/>
          <c:h val="0.77724409448819776"/>
        </c:manualLayout>
      </c:layout>
      <c:barChart>
        <c:barDir val="col"/>
        <c:grouping val="clustered"/>
        <c:ser>
          <c:idx val="0"/>
          <c:order val="0"/>
          <c:tx>
            <c:strRef>
              <c:f>Sheet1!$B$2</c:f>
              <c:strCache>
                <c:ptCount val="1"/>
                <c:pt idx="0">
                  <c:v>National-Grid Extension</c:v>
                </c:pt>
              </c:strCache>
            </c:strRef>
          </c:tx>
          <c:spPr>
            <a:solidFill>
              <a:schemeClr val="tx2"/>
            </a:solidFill>
          </c:spPr>
          <c:dLbls>
            <c:dLbl>
              <c:idx val="0"/>
              <c:layout>
                <c:manualLayout>
                  <c:x val="-9.6618369738721774E-3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-8.0515308115601987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4.8309184869360514E-3"/>
                  <c:y val="-6.8663376582581587E-17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Sheet1!$A$3:$A$5</c:f>
              <c:strCache>
                <c:ptCount val="3"/>
                <c:pt idx="0">
                  <c:v>2012-2013 Fiscal Year</c:v>
                </c:pt>
                <c:pt idx="1">
                  <c:v>2013-2014 Fiscal Year</c:v>
                </c:pt>
                <c:pt idx="2">
                  <c:v>2014-2015 Fiscal Year</c:v>
                </c:pt>
              </c:strCache>
            </c:strRef>
          </c:cat>
          <c:val>
            <c:numRef>
              <c:f>Sheet1!$B$3:$B$5</c:f>
              <c:numCache>
                <c:formatCode>General</c:formatCode>
                <c:ptCount val="3"/>
                <c:pt idx="0">
                  <c:v>4785</c:v>
                </c:pt>
                <c:pt idx="1">
                  <c:v>5178</c:v>
                </c:pt>
                <c:pt idx="2">
                  <c:v>6856</c:v>
                </c:pt>
              </c:numCache>
            </c:numRef>
          </c:val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Generator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Sheet1!$A$3:$A$5</c:f>
              <c:strCache>
                <c:ptCount val="3"/>
                <c:pt idx="0">
                  <c:v>2012-2013 Fiscal Year</c:v>
                </c:pt>
                <c:pt idx="1">
                  <c:v>2013-2014 Fiscal Year</c:v>
                </c:pt>
                <c:pt idx="2">
                  <c:v>2014-2015 Fiscal Year</c:v>
                </c:pt>
              </c:strCache>
            </c:strRef>
          </c:cat>
          <c:val>
            <c:numRef>
              <c:f>Sheet1!$C$3:$C$5</c:f>
              <c:numCache>
                <c:formatCode>General</c:formatCode>
                <c:ptCount val="3"/>
                <c:pt idx="0">
                  <c:v>12783</c:v>
                </c:pt>
                <c:pt idx="1">
                  <c:v>13086</c:v>
                </c:pt>
                <c:pt idx="2">
                  <c:v>13088</c:v>
                </c:pt>
              </c:numCache>
            </c:numRef>
          </c:val>
        </c:ser>
        <c:ser>
          <c:idx val="2"/>
          <c:order val="2"/>
          <c:tx>
            <c:strRef>
              <c:f>Sheet1!$D$2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2"/>
              <c:layout>
                <c:manualLayout>
                  <c:x val="0"/>
                  <c:y val="-2.2471910112360032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Sheet1!$A$3:$A$5</c:f>
              <c:strCache>
                <c:ptCount val="3"/>
                <c:pt idx="0">
                  <c:v>2012-2013 Fiscal Year</c:v>
                </c:pt>
                <c:pt idx="1">
                  <c:v>2013-2014 Fiscal Year</c:v>
                </c:pt>
                <c:pt idx="2">
                  <c:v>2014-2015 Fiscal Year</c:v>
                </c:pt>
              </c:strCache>
            </c:strRef>
          </c:cat>
          <c:val>
            <c:numRef>
              <c:f>Sheet1!$D$3:$D$5</c:f>
              <c:numCache>
                <c:formatCode>General</c:formatCode>
                <c:ptCount val="3"/>
                <c:pt idx="0">
                  <c:v>740</c:v>
                </c:pt>
                <c:pt idx="1">
                  <c:v>1251</c:v>
                </c:pt>
                <c:pt idx="2">
                  <c:v>2559</c:v>
                </c:pt>
              </c:numCache>
            </c:numRef>
          </c:val>
        </c:ser>
        <c:ser>
          <c:idx val="3"/>
          <c:order val="3"/>
          <c:tx>
            <c:strRef>
              <c:f>Sheet1!$E$2</c:f>
              <c:strCache>
                <c:ptCount val="1"/>
                <c:pt idx="0">
                  <c:v>Mini-Hydro</c:v>
                </c:pt>
              </c:strCache>
            </c:strRef>
          </c:tx>
          <c:spPr>
            <a:solidFill>
              <a:srgbClr val="7030A0"/>
            </a:solidFill>
          </c:spPr>
          <c:dLbls>
            <c:dLbl>
              <c:idx val="0"/>
              <c:layout>
                <c:manualLayout>
                  <c:x val="0"/>
                  <c:y val="-1.4981273408239721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7.4906367041199231E-3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7.4906367041199231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Sheet1!$A$3:$A$5</c:f>
              <c:strCache>
                <c:ptCount val="3"/>
                <c:pt idx="0">
                  <c:v>2012-2013 Fiscal Year</c:v>
                </c:pt>
                <c:pt idx="1">
                  <c:v>2013-2014 Fiscal Year</c:v>
                </c:pt>
                <c:pt idx="2">
                  <c:v>2014-2015 Fiscal Year</c:v>
                </c:pt>
              </c:strCache>
            </c:strRef>
          </c:cat>
          <c:val>
            <c:numRef>
              <c:f>Sheet1!$E$3:$E$5</c:f>
              <c:numCache>
                <c:formatCode>General</c:formatCode>
                <c:ptCount val="3"/>
                <c:pt idx="0">
                  <c:v>2154</c:v>
                </c:pt>
                <c:pt idx="1">
                  <c:v>2295</c:v>
                </c:pt>
                <c:pt idx="2">
                  <c:v>2424</c:v>
                </c:pt>
              </c:numCache>
            </c:numRef>
          </c:val>
        </c:ser>
        <c:ser>
          <c:idx val="4"/>
          <c:order val="4"/>
          <c:tx>
            <c:strRef>
              <c:f>Sheet1!$F$2</c:f>
              <c:strCache>
                <c:ptCount val="1"/>
                <c:pt idx="0">
                  <c:v>Biogas/mass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-2.9521938602433965E-17"/>
                  <c:y val="1.123595505617978E-2"/>
                </c:manualLayout>
              </c:layout>
              <c:showVal val="1"/>
            </c:dLbl>
            <c:dLbl>
              <c:idx val="2"/>
              <c:layout>
                <c:manualLayout>
                  <c:x val="5.1020421827742439E-3"/>
                  <c:y val="-3.1397018768880539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Sheet1!$A$3:$A$5</c:f>
              <c:strCache>
                <c:ptCount val="3"/>
                <c:pt idx="0">
                  <c:v>2012-2013 Fiscal Year</c:v>
                </c:pt>
                <c:pt idx="1">
                  <c:v>2013-2014 Fiscal Year</c:v>
                </c:pt>
                <c:pt idx="2">
                  <c:v>2014-2015 Fiscal Year</c:v>
                </c:pt>
              </c:strCache>
            </c:strRef>
          </c:cat>
          <c:val>
            <c:numRef>
              <c:f>Sheet1!$F$3:$F$5</c:f>
              <c:numCache>
                <c:formatCode>General</c:formatCode>
                <c:ptCount val="3"/>
                <c:pt idx="0">
                  <c:v>1213</c:v>
                </c:pt>
                <c:pt idx="1">
                  <c:v>1224</c:v>
                </c:pt>
                <c:pt idx="2">
                  <c:v>1232</c:v>
                </c:pt>
              </c:numCache>
            </c:numRef>
          </c:val>
        </c:ser>
        <c:ser>
          <c:idx val="5"/>
          <c:order val="5"/>
          <c:tx>
            <c:strRef>
              <c:f>Sheet1!$G$2</c:f>
              <c:strCache>
                <c:ptCount val="1"/>
                <c:pt idx="0">
                  <c:v>Total Village</c:v>
                </c:pt>
              </c:strCache>
            </c:strRef>
          </c:tx>
          <c:spPr>
            <a:solidFill>
              <a:srgbClr val="53AD9E"/>
            </a:solidFill>
            <a:ln>
              <a:prstDash val="solid"/>
            </a:ln>
          </c:spPr>
          <c:dPt>
            <c:idx val="0"/>
            <c:spPr>
              <a:solidFill>
                <a:srgbClr val="53AD9E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Total -21675 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Total- 23034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Total- 26357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Sheet1!$A$3:$A$5</c:f>
              <c:strCache>
                <c:ptCount val="3"/>
                <c:pt idx="0">
                  <c:v>2012-2013 Fiscal Year</c:v>
                </c:pt>
                <c:pt idx="1">
                  <c:v>2013-2014 Fiscal Year</c:v>
                </c:pt>
                <c:pt idx="2">
                  <c:v>2014-2015 Fiscal Year</c:v>
                </c:pt>
              </c:strCache>
            </c:strRef>
          </c:cat>
          <c:val>
            <c:numRef>
              <c:f>Sheet1!$G$3:$G$5</c:f>
              <c:numCache>
                <c:formatCode>General</c:formatCode>
                <c:ptCount val="3"/>
                <c:pt idx="0">
                  <c:v>21675</c:v>
                </c:pt>
                <c:pt idx="1">
                  <c:v>23034</c:v>
                </c:pt>
                <c:pt idx="2">
                  <c:v>26159</c:v>
                </c:pt>
              </c:numCache>
            </c:numRef>
          </c:val>
        </c:ser>
        <c:axId val="71324800"/>
        <c:axId val="71326336"/>
      </c:barChart>
      <c:catAx>
        <c:axId val="71324800"/>
        <c:scaling>
          <c:orientation val="minMax"/>
        </c:scaling>
        <c:axPos val="b"/>
        <c:tickLblPos val="nextTo"/>
        <c:txPr>
          <a:bodyPr/>
          <a:lstStyle/>
          <a:p>
            <a:pPr>
              <a:defRPr sz="1050" b="1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71326336"/>
        <c:crosses val="autoZero"/>
        <c:auto val="1"/>
        <c:lblAlgn val="ctr"/>
        <c:lblOffset val="100"/>
      </c:catAx>
      <c:valAx>
        <c:axId val="71326336"/>
        <c:scaling>
          <c:orientation val="minMax"/>
        </c:scaling>
        <c:axPos val="l"/>
        <c:numFmt formatCode="General" sourceLinked="1"/>
        <c:tickLblPos val="nextTo"/>
        <c:crossAx val="71324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4898205291908"/>
          <c:y val="0.50694133628033677"/>
          <c:w val="0.21424085502825671"/>
          <c:h val="0.45314131786158313"/>
        </c:manualLayout>
      </c:layout>
      <c:txPr>
        <a:bodyPr/>
        <a:lstStyle/>
        <a:p>
          <a:pPr>
            <a:defRPr sz="1100" b="1"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</c:chart>
  <c:spPr>
    <a:ln cap="sq" cmpd="thickThin">
      <a:solidFill>
        <a:schemeClr val="tx1"/>
      </a:solidFill>
      <a:prstDash val="solid"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Sheet1!$A$2</c:f>
              <c:strCache>
                <c:ptCount val="1"/>
                <c:pt idx="0">
                  <c:v>2015-2016 Propose System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140121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Bio-gas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cat>
            <c:strRef>
              <c:f>Sheet1!$A$2</c:f>
              <c:strCache>
                <c:ptCount val="1"/>
                <c:pt idx="0">
                  <c:v>2015-2016 Propose System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1000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cat>
            <c:strRef>
              <c:f>Sheet1!$A$2</c:f>
              <c:strCache>
                <c:ptCount val="1"/>
                <c:pt idx="0">
                  <c:v>2015-2016 Propose System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139863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Grid extension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</c:spPr>
          <c:cat>
            <c:strRef>
              <c:f>Sheet1!$A$2</c:f>
              <c:strCache>
                <c:ptCount val="1"/>
                <c:pt idx="0">
                  <c:v>2015-2016 Propose System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4000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Minihydro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2015-2016 Propose System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3000</c:v>
                </c:pt>
              </c:numCache>
            </c:numRef>
          </c:val>
        </c:ser>
        <c:axId val="91252992"/>
        <c:axId val="91267072"/>
      </c:barChart>
      <c:catAx>
        <c:axId val="91252992"/>
        <c:scaling>
          <c:orientation val="minMax"/>
        </c:scaling>
        <c:axPos val="b"/>
        <c:numFmt formatCode="General" sourceLinked="1"/>
        <c:tickLblPos val="nextTo"/>
        <c:crossAx val="91267072"/>
        <c:crosses val="autoZero"/>
        <c:auto val="1"/>
        <c:lblAlgn val="ctr"/>
        <c:lblOffset val="100"/>
      </c:catAx>
      <c:valAx>
        <c:axId val="91267072"/>
        <c:scaling>
          <c:orientation val="minMax"/>
        </c:scaling>
        <c:axPos val="l"/>
        <c:majorGridlines/>
        <c:numFmt formatCode="General" sourceLinked="1"/>
        <c:tickLblPos val="nextTo"/>
        <c:crossAx val="912529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13" cy="493713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1"/>
            <a:ext cx="2919412" cy="493713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3DFCB0B4-AB09-45C4-9F62-A94F4F9D8C7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4188"/>
            <a:ext cx="2919413" cy="493712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72C7A549-CC9A-4FFD-BEC6-A84B5ADB657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831" cy="493474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4" y="1"/>
            <a:ext cx="2918831" cy="493474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A6366A7D-9983-42B4-971E-5086707D8C6E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8008"/>
            <a:ext cx="5388610" cy="4441270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4301"/>
            <a:ext cx="2918831" cy="493474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4" y="9374301"/>
            <a:ext cx="2918831" cy="493474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EAD263CB-7C76-4285-962A-B85941AA0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6828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98D2B-2D62-4E4D-A651-64819FF43F8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4415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Ministry of Electrical Power is responsible for National Grid, which mainly electrifies Urban Areas.</a:t>
            </a:r>
          </a:p>
          <a:p>
            <a:r>
              <a:rPr lang="en-US" dirty="0" smtClean="0"/>
              <a:t>Ministry of Industry is helping and encouraging SMEs (Small &amp; Medium Enterprises) to invest on Electricity Supply.</a:t>
            </a:r>
          </a:p>
          <a:p>
            <a:pPr defTabSz="914283">
              <a:defRPr/>
            </a:pPr>
            <a:r>
              <a:rPr lang="en-US" dirty="0" smtClean="0"/>
              <a:t>Ministry of Science &amp; Technology under takes Researches for Rural Electrification especially on Bio Gas, Bio Mass.</a:t>
            </a:r>
          </a:p>
          <a:p>
            <a:pPr defTabSz="914283">
              <a:defRPr/>
            </a:pPr>
            <a:r>
              <a:rPr lang="en-US" dirty="0" smtClean="0"/>
              <a:t>Ministry of  Agriculture and Irrigation </a:t>
            </a:r>
          </a:p>
          <a:p>
            <a:pPr defTabSz="914283">
              <a:defRPr/>
            </a:pPr>
            <a:r>
              <a:rPr lang="en-US" dirty="0" smtClean="0"/>
              <a:t>MOLFRD,</a:t>
            </a:r>
            <a:r>
              <a:rPr lang="en-US" baseline="0" dirty="0" smtClean="0"/>
              <a:t> </a:t>
            </a:r>
            <a:r>
              <a:rPr lang="en-US" dirty="0" smtClean="0"/>
              <a:t>DRD  is main implementer for Rural Electrification, both Off-grid and On-grid, On-grid is implemented in Rural Area by cooperating with Ministry of Electrical Power.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F3AAA-008E-4A91-8ECD-2C8CC769B1C7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6589D-A695-431D-9C86-5F06C655C30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15581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6589D-A695-431D-9C86-5F06C655C30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79277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6589D-A695-431D-9C86-5F06C655C30D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C264A94-441E-4517-A1E8-5F9CFB5610DD}" type="datetimeFigureOut">
              <a:rPr lang="en-US" smtClean="0"/>
              <a:pPr/>
              <a:t>1/28/2015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BEEE11-926B-4CF1-BADB-86E0A492671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4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Excel_Worksheet5.xls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1000" y="1371600"/>
            <a:ext cx="8153400" cy="1470025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Rural Electricity Access</a:t>
            </a:r>
            <a:b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by</a:t>
            </a:r>
            <a:b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MOLFRD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419600"/>
            <a:ext cx="7620000" cy="1752600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Department of Rural Development</a:t>
            </a: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Ministry of Livestock, Fisheries and Rural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</a:p>
          <a:p>
            <a:endParaRPr lang="en-US" sz="20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January  2015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2053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CBF8-43DD-472E-9C7F-9E445DBE1DBB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2050" name="Picture 2" descr="http://sappk.files.wordpress.com/2010/03/illust_microhydropow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762000"/>
            <a:ext cx="4267200" cy="309078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9600" y="228600"/>
            <a:ext cx="79248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Mini- Hydropower System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62000" y="3886200"/>
            <a:ext cx="8382000" cy="3388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64008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10KW Dynamo/ Turbine	-1No.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64008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Bulb – (5W A.C x 2No)/H.H	-200No.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Pump Station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Village Head	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Mile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64008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Line Wire Cable	-2.25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Mile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6400800" algn="l"/>
              </a:tabLst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Estimated Cost	-6 Million Kyat</a:t>
            </a:r>
          </a:p>
          <a:p>
            <a:pPr algn="just">
              <a:lnSpc>
                <a:spcPct val="170000"/>
              </a:lnSpc>
              <a:buClr>
                <a:schemeClr val="accent1"/>
              </a:buClr>
              <a:tabLst>
                <a:tab pos="6400800" algn="l"/>
              </a:tabLst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	 (6000US$)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64008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	</a:t>
            </a:r>
          </a:p>
        </p:txBody>
      </p:sp>
    </p:spTree>
    <p:extLst>
      <p:ext uri="{BB962C8B-B14F-4D97-AF65-F5344CB8AC3E}">
        <p14:creationId xmlns:p14="http://schemas.microsoft.com/office/powerpoint/2010/main" xmlns="" val="277193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533400" y="482025"/>
            <a:ext cx="8011843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Implementations for Rural Electrification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2357" y="1433185"/>
            <a:ext cx="77105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 Village in Myanmar     	- 64917 villages</a:t>
            </a:r>
          </a:p>
          <a:p>
            <a:pPr marL="342900" indent="-342900" algn="just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Implemented villages up to (2013~2014)</a:t>
            </a:r>
          </a:p>
          <a:p>
            <a:pPr marL="342900" algn="just">
              <a:lnSpc>
                <a:spcPct val="150000"/>
              </a:lnSpc>
              <a:buClr>
                <a:schemeClr val="accent1"/>
              </a:buClr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(on/off Grid)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- 23034 villages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Implementing villages in (2014~2015) 	- 3323 villages</a:t>
            </a:r>
          </a:p>
          <a:p>
            <a:pPr marL="342900" indent="-342900" algn="just">
              <a:lnSpc>
                <a:spcPct val="150000"/>
              </a:lnSpc>
              <a:buClr>
                <a:schemeClr val="accent1"/>
              </a:buClr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(DRD And MOEP)	</a:t>
            </a:r>
          </a:p>
          <a:p>
            <a:pPr marL="342900" indent="-342900" algn="just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Remaining villages  	- 38560 villages</a:t>
            </a:r>
          </a:p>
          <a:p>
            <a:pPr marL="342900" indent="-342900" algn="just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2015-2016 Propose 	- 2308 villages</a:t>
            </a:r>
          </a:p>
          <a:p>
            <a:pPr marL="342900" algn="just">
              <a:lnSpc>
                <a:spcPct val="150000"/>
              </a:lnSpc>
              <a:buClr>
                <a:schemeClr val="accent1"/>
              </a:buClr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(DRD Only)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CBF8-43DD-472E-9C7F-9E445DBE1DBB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88911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58000" y="6492875"/>
            <a:ext cx="2133600" cy="365125"/>
          </a:xfrm>
        </p:spPr>
        <p:txBody>
          <a:bodyPr/>
          <a:lstStyle/>
          <a:p>
            <a:fld id="{5F16CBF8-43DD-472E-9C7F-9E445DBE1DBB}" type="slidenum">
              <a:rPr lang="en-US" sz="1800" smtClean="0">
                <a:latin typeface="Times New Roman" pitchFamily="18" charset="0"/>
                <a:cs typeface="Times New Roman" pitchFamily="18" charset="0"/>
              </a:rPr>
              <a:pPr/>
              <a:t>12</a:t>
            </a:fld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09600" y="4724400"/>
          <a:ext cx="7924800" cy="1752600"/>
        </p:xfrm>
        <a:graphic>
          <a:graphicData uri="http://schemas.openxmlformats.org/drawingml/2006/table">
            <a:tbl>
              <a:tblPr/>
              <a:tblGrid>
                <a:gridCol w="4152478"/>
                <a:gridCol w="1871538"/>
                <a:gridCol w="1900784"/>
              </a:tblGrid>
              <a:tr h="35052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Implementation for Rural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Electrification  in the Entire Country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0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  Implemented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Villages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26357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  Proposed Villages to Implement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2308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 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Remaining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Villages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38560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  Total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Villages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64917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609600" y="355600"/>
          <a:ext cx="7924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53526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246553" y="304800"/>
            <a:ext cx="658218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 Situation of Rural Electrification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600" y="838200"/>
            <a:ext cx="8686800" cy="412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029200" algn="l"/>
              </a:tabLst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26357 villages out of 64917 villages are electrified in Myanmar up to 2014~2015 Fiscal Year</a:t>
            </a:r>
          </a:p>
          <a:p>
            <a:pPr marL="628650" indent="-342900" algn="just">
              <a:lnSpc>
                <a:spcPct val="170000"/>
              </a:lnSpc>
              <a:buClr>
                <a:srgbClr val="0070C0"/>
              </a:buClr>
              <a:buFont typeface="Wingdings" panose="05000000000000000000" pitchFamily="2" charset="2"/>
              <a:buChar char="§"/>
              <a:tabLst>
                <a:tab pos="2857500" algn="l"/>
                <a:tab pos="5029200" algn="l"/>
              </a:tabLst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grid 	- 6918 villages,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(26%)</a:t>
            </a:r>
          </a:p>
          <a:p>
            <a:pPr marL="628650" indent="-342900" algn="just">
              <a:lnSpc>
                <a:spcPct val="170000"/>
              </a:lnSpc>
              <a:buClr>
                <a:srgbClr val="9E2600"/>
              </a:buClr>
              <a:buFont typeface="Wingdings" panose="05000000000000000000" pitchFamily="2" charset="2"/>
              <a:buChar char="§"/>
              <a:tabLst>
                <a:tab pos="2857500" algn="l"/>
                <a:tab pos="5029200" algn="l"/>
              </a:tabLst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Generator 	- 13088villages,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(50%)</a:t>
            </a:r>
          </a:p>
          <a:p>
            <a:pPr marL="628650" indent="-342900" algn="just">
              <a:lnSpc>
                <a:spcPct val="170000"/>
              </a:lnSpc>
              <a:buClr>
                <a:srgbClr val="92D050"/>
              </a:buClr>
              <a:buFont typeface="Wingdings" panose="05000000000000000000" pitchFamily="2" charset="2"/>
              <a:buChar char="§"/>
              <a:tabLst>
                <a:tab pos="2857500" algn="l"/>
                <a:tab pos="5029200" algn="l"/>
              </a:tabLst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Mini-Hydropower 	- 2426villages,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(9%)</a:t>
            </a:r>
          </a:p>
          <a:p>
            <a:pPr marL="628650" indent="-342900" algn="just">
              <a:lnSpc>
                <a:spcPct val="170000"/>
              </a:lnSpc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§"/>
              <a:tabLst>
                <a:tab pos="2857500" algn="l"/>
                <a:tab pos="5029200" algn="l"/>
              </a:tabLst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Solar system	- 2693 villages,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(10%)</a:t>
            </a:r>
          </a:p>
          <a:p>
            <a:pPr marL="628650" indent="-342900" algn="just">
              <a:lnSpc>
                <a:spcPct val="170000"/>
              </a:lnSpc>
              <a:buClr>
                <a:srgbClr val="7030A0"/>
              </a:buClr>
              <a:buFont typeface="Wingdings" panose="05000000000000000000" pitchFamily="2" charset="2"/>
              <a:buChar char="§"/>
              <a:tabLst>
                <a:tab pos="2857500" algn="l"/>
                <a:tab pos="5029200" algn="l"/>
              </a:tabLst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Bio-mass/ gas	-1232villages,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(5%)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xmlns="" val="3491847883"/>
              </p:ext>
            </p:extLst>
          </p:nvPr>
        </p:nvGraphicFramePr>
        <p:xfrm>
          <a:off x="3429000" y="1447800"/>
          <a:ext cx="54864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2133600" cy="365125"/>
          </a:xfrm>
        </p:spPr>
        <p:txBody>
          <a:bodyPr/>
          <a:lstStyle/>
          <a:p>
            <a:fld id="{5F16CBF8-43DD-472E-9C7F-9E445DBE1DBB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86190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CBF8-43DD-472E-9C7F-9E445DBE1DBB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3" name="Chart 2"/>
          <p:cNvGraphicFramePr/>
          <p:nvPr/>
        </p:nvGraphicFramePr>
        <p:xfrm>
          <a:off x="152400" y="1295400"/>
          <a:ext cx="8839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57200" y="533400"/>
            <a:ext cx="8099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Annual Progress of Implemented Villages for Rural Electrification   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909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9062005"/>
              </p:ext>
            </p:extLst>
          </p:nvPr>
        </p:nvGraphicFramePr>
        <p:xfrm>
          <a:off x="457200" y="1056870"/>
          <a:ext cx="8229599" cy="45819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2424"/>
                <a:gridCol w="934765"/>
                <a:gridCol w="705656"/>
                <a:gridCol w="687327"/>
                <a:gridCol w="687327"/>
                <a:gridCol w="687327"/>
                <a:gridCol w="687327"/>
                <a:gridCol w="687327"/>
                <a:gridCol w="1008081"/>
                <a:gridCol w="962258"/>
                <a:gridCol w="879780"/>
              </a:tblGrid>
              <a:tr h="471347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Implementations of Rural Electrification from 2012-2013 to </a:t>
                      </a:r>
                      <a:r>
                        <a:rPr lang="en-US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2014-2015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1347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 By Department of Rural Development )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357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Sr.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FY Years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Electrification Systems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Budget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Effective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Effective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</a:tr>
              <a:tr h="6357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Villages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Electric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Solar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Hydro-Power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Biogas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Diesel Engine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(Million)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Household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Population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</a:tr>
              <a:tr h="5919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2012-2013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2955.4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17616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93386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</a:tr>
              <a:tr h="5919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2013-2014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4366.1216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39670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185652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</a:tr>
              <a:tr h="5919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1689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40599.974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207465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1034344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</a:tr>
              <a:tr h="59192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2078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1927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47921.4956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264751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1313382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9271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1524000" y="762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733800" y="10022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139863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29000" y="38216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1</a:t>
            </a:r>
            <a:endParaRPr lang="en-US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00600" y="38216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34</a:t>
            </a:r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6800" y="381000"/>
            <a:ext cx="662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+mj-lt"/>
              </a:rPr>
              <a:t>Proposed  Plan for  2015-2016</a:t>
            </a:r>
            <a:endParaRPr lang="en-US" sz="2000" b="1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3200" y="10022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140121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67200" y="38216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223</a:t>
            </a:r>
            <a:endParaRPr lang="en-US" dirty="0">
              <a:latin typeface="+mj-lt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9062005"/>
              </p:ext>
            </p:extLst>
          </p:nvPr>
        </p:nvGraphicFramePr>
        <p:xfrm>
          <a:off x="457200" y="4842136"/>
          <a:ext cx="8229599" cy="18634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2424"/>
                <a:gridCol w="934765"/>
                <a:gridCol w="705656"/>
                <a:gridCol w="687327"/>
                <a:gridCol w="687327"/>
                <a:gridCol w="687327"/>
                <a:gridCol w="687327"/>
                <a:gridCol w="687327"/>
                <a:gridCol w="1008081"/>
                <a:gridCol w="962258"/>
                <a:gridCol w="879780"/>
              </a:tblGrid>
              <a:tr h="6357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Sr.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FY Years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Electrification Systems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Budget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Effective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Effective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</a:tr>
              <a:tr h="6357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Villages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Electric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Solar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Hydro-Power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Biogas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Diesel Engine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(Million)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Household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Population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</a:tr>
              <a:tr h="5919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2308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139863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36298.00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146123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8" marR="9158" marT="9158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33735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Co-operating With Community and                                     Rural Development Bank Loan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2209800"/>
            <a:ext cx="670560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Form Village  electrification committee(VEC)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Sanction from MOEP,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Cost estimation and technically check by MOEP,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50% subsidy by community,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50% loan by Rural Development Bank,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Installation by  VEC, (Private company/MOEP)</a:t>
            </a:r>
          </a:p>
          <a:p>
            <a:pPr marL="342900" indent="-342900"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342900" indent="-342900">
              <a:buAutoNum type="alphaLcParenBoth"/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55638"/>
            <a:ext cx="8229600" cy="1020762"/>
          </a:xfrm>
        </p:spPr>
        <p:txBody>
          <a:bodyPr>
            <a:normAutofit fontScale="90000"/>
          </a:bodyPr>
          <a:lstStyle/>
          <a:p>
            <a:pPr>
              <a:tabLst>
                <a:tab pos="114300" algn="l"/>
              </a:tabLst>
            </a:pPr>
            <a:r>
              <a:rPr 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List of Villages are implemented </a:t>
            </a:r>
            <a:r>
              <a:rPr lang="en-US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Rural </a:t>
            </a:r>
            <a:r>
              <a:rPr 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 Bank’s Loans </a:t>
            </a:r>
            <a:r>
              <a:rPr lang="en-US" sz="27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7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17556545"/>
              </p:ext>
            </p:extLst>
          </p:nvPr>
        </p:nvGraphicFramePr>
        <p:xfrm>
          <a:off x="533400" y="1371602"/>
          <a:ext cx="7848599" cy="46051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3342"/>
                <a:gridCol w="1838618"/>
                <a:gridCol w="1499623"/>
                <a:gridCol w="2137393"/>
                <a:gridCol w="1499623"/>
              </a:tblGrid>
              <a:tr h="3231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No.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Region /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No. of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No. of Villages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Loans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9525" marR="9525" marT="9525" marB="0" anchor="ctr"/>
                </a:tc>
              </a:tr>
              <a:tr h="32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States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Township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(11 KV Line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(Kyat in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9525" marR="9525" marT="9525" marB="0" anchor="ctr"/>
                </a:tc>
              </a:tr>
              <a:tr h="32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within 2 miles)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million)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Myanmar3"/>
                      </a:endParaRPr>
                    </a:p>
                  </a:txBody>
                  <a:tcPr marL="9525" marR="9525" marT="9525" marB="0" anchor="ctr"/>
                </a:tc>
              </a:tr>
              <a:tr h="403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err="1">
                          <a:effectLst/>
                        </a:rPr>
                        <a:t>Magway</a:t>
                      </a:r>
                      <a:r>
                        <a:rPr lang="en-US" sz="1600" u="none" strike="noStrike" dirty="0">
                          <a:effectLst/>
                        </a:rPr>
                        <a:t>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1063.570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3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err="1">
                          <a:effectLst/>
                        </a:rPr>
                        <a:t>Sagaing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42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1411.120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3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Shan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9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363.550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3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err="1">
                          <a:effectLst/>
                        </a:rPr>
                        <a:t>PaO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150.000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3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err="1">
                          <a:effectLst/>
                        </a:rPr>
                        <a:t>Bago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1175.200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3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Nay </a:t>
                      </a:r>
                      <a:r>
                        <a:rPr lang="en-US" sz="1600" u="none" strike="noStrike" dirty="0" err="1">
                          <a:effectLst/>
                        </a:rPr>
                        <a:t>Pyi</a:t>
                      </a:r>
                      <a:r>
                        <a:rPr lang="en-US" sz="1600" u="none" strike="noStrike" dirty="0">
                          <a:effectLst/>
                        </a:rPr>
                        <a:t> Taw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14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479.840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3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err="1">
                          <a:effectLst/>
                        </a:rPr>
                        <a:t>Ayeyaweddy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44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1186.110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3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Mandalay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20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859.000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3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Total</a:t>
                      </a:r>
                      <a:endParaRPr lang="en-US" sz="16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42</a:t>
                      </a:r>
                      <a:endParaRPr lang="en-US" sz="16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185</a:t>
                      </a:r>
                      <a:endParaRPr lang="en-US" sz="16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6688.390</a:t>
                      </a:r>
                      <a:endParaRPr lang="en-US" sz="16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6112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833735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Hire Purchase System</a:t>
            </a:r>
            <a:endParaRPr lang="en-US" sz="2400" b="1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676400"/>
            <a:ext cx="6705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Form VEC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Co-operating with private company, bank and community,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20% bank deposit by private company,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20% down payment by community,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80% loan by Rural Development Bank to VEC,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Installation by private company,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Technical assistant by private company, 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Collect/pay back by VEC.</a:t>
            </a:r>
          </a:p>
          <a:p>
            <a:pPr marL="342900" indent="-342900">
              <a:buAutoNum type="alphaLcParenBoth"/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503238"/>
            <a:ext cx="8763000" cy="715962"/>
          </a:xfrm>
          <a:noFill/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Relevant Ministries  on Myanmar Rural Electrification</a:t>
            </a:r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</a:t>
            </a:r>
            <a:endParaRPr lang="en-US" sz="2600" dirty="0">
              <a:solidFill>
                <a:schemeClr val="tx1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229600" cy="3352800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Ministry of Livestock, Fisheries and Rural Development</a:t>
            </a: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Ministry  of Electrical Power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Ministry of Industry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Ministry of Science and Technology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Ministry of Agriculture and Irrigation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591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838200"/>
            <a:ext cx="6705600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Form (VEC)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Survey by private sector,</a:t>
            </a:r>
          </a:p>
          <a:p>
            <a:pPr marL="342900" indent="-342900">
              <a:lnSpc>
                <a:spcPct val="150000"/>
              </a:lnSpc>
              <a:buFontTx/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Installation by private sector,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Training  by private sector,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Cost investment by private sector,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One household need to collect 100kyat per day,</a:t>
            </a:r>
          </a:p>
          <a:p>
            <a:pPr marL="342900" indent="-342900">
              <a:lnSpc>
                <a:spcPct val="150000"/>
              </a:lnSpc>
              <a:buAutoNum type="alphaLcParenBoth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After six month community  possess each household system,</a:t>
            </a:r>
          </a:p>
          <a:p>
            <a:pPr marL="342900" indent="-342900"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Spec for one unit(60 household)</a:t>
            </a:r>
          </a:p>
          <a:p>
            <a:pPr marL="342900" indent="-342900">
              <a:lnSpc>
                <a:spcPct val="150000"/>
              </a:lnSpc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(1)130W,21V,7Amp  solar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pannel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-(1)no</a:t>
            </a:r>
          </a:p>
          <a:p>
            <a:pPr marL="342900" indent="-342900"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(2)1.5W LED Bulb Lamp		-(120)no</a:t>
            </a:r>
          </a:p>
          <a:p>
            <a:pPr marL="342900" indent="-342900"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(3)6V,4Ah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Drycell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Battery		-(60)no</a:t>
            </a:r>
          </a:p>
          <a:p>
            <a:pPr marL="342900" indent="-342900"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(4)Joint Box(12V-6V)			-(2)no</a:t>
            </a:r>
          </a:p>
          <a:p>
            <a:pPr marL="342900" indent="-342900"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(5)Charge controller			-(1)no</a:t>
            </a:r>
          </a:p>
          <a:p>
            <a:pPr marL="342900" indent="-342900"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(6)Measurement meter			-(1)no</a:t>
            </a: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marL="342900" indent="-342900">
              <a:lnSpc>
                <a:spcPct val="150000"/>
              </a:lnSpc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lphaLcParenBoth"/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-152400" y="381000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Private Sector</a:t>
            </a:r>
            <a:endParaRPr lang="en-US" sz="24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CBF8-43DD-472E-9C7F-9E445DBE1DBB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2" name="Group 4"/>
          <p:cNvGrpSpPr/>
          <p:nvPr/>
        </p:nvGrpSpPr>
        <p:grpSpPr>
          <a:xfrm>
            <a:off x="914400" y="943699"/>
            <a:ext cx="7232264" cy="5609501"/>
            <a:chOff x="1371599" y="865909"/>
            <a:chExt cx="7232264" cy="5609501"/>
          </a:xfrm>
        </p:grpSpPr>
        <p:pic>
          <p:nvPicPr>
            <p:cNvPr id="18434" name="Picture 2" descr="D:\Saw lwin Htwe\U Win Oo Photos\101NIKON\Beside H-Way Brother Group (9)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3733799"/>
              <a:ext cx="3352800" cy="2741610"/>
            </a:xfrm>
            <a:prstGeom prst="rect">
              <a:avLst/>
            </a:prstGeom>
            <a:noFill/>
            <a:ln w="12700" cmpd="thickThin">
              <a:solidFill>
                <a:schemeClr val="accent1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35" name="Picture 3" descr="D:\Saw lwin Htwe\U Win Oo Photos\101NIKON\Beside H-Way Brother Group (13)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2422" y="865909"/>
              <a:ext cx="3491441" cy="2680854"/>
            </a:xfrm>
            <a:prstGeom prst="rect">
              <a:avLst/>
            </a:prstGeom>
            <a:noFill/>
            <a:ln w="12700" cmpd="thickThin">
              <a:solidFill>
                <a:schemeClr val="accent1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36" name="Picture 4" descr="D:\Saw lwin Htwe\U Win Oo Photos\101NIKON\Beside H-Way Brother Group (7)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2422" y="3733799"/>
              <a:ext cx="3491441" cy="2741611"/>
            </a:xfrm>
            <a:prstGeom prst="rect">
              <a:avLst/>
            </a:prstGeom>
            <a:noFill/>
            <a:ln w="12700" cmpd="thickThin">
              <a:solidFill>
                <a:schemeClr val="accent1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37" name="Picture 5" descr="D:\Saw lwin Htwe\U Win Oo Photos\101NIKON\Beside H-Way Brother Group (16)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599" y="865910"/>
              <a:ext cx="3352801" cy="2680853"/>
            </a:xfrm>
            <a:prstGeom prst="rect">
              <a:avLst/>
            </a:prstGeom>
            <a:noFill/>
            <a:ln w="12700" cmpd="thickThin">
              <a:solidFill>
                <a:schemeClr val="accent1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374256" y="304800"/>
            <a:ext cx="8341994" cy="4770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SHS Implemented by private sector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746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66636" y="304800"/>
            <a:ext cx="8341993" cy="519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1"/>
              </a:buClr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Cooperation with International Organizations</a:t>
            </a:r>
            <a:r>
              <a:rPr lang="en-US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30000"/>
              </a:lnSpc>
              <a:buClr>
                <a:schemeClr val="accent1"/>
              </a:buClr>
            </a:pPr>
            <a:endParaRPr lang="en-US" sz="1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Clr>
                <a:schemeClr val="accent4"/>
              </a:buClr>
              <a:buFont typeface="Wingdings" pitchFamily="2" charset="2"/>
              <a:buChar char="Ø"/>
            </a:pP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Asian Development Bank (ADB)</a:t>
            </a:r>
          </a:p>
          <a:p>
            <a:pPr marL="685800" indent="-285750" algn="just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Phase. I</a:t>
            </a:r>
          </a:p>
          <a:p>
            <a:pPr marL="800100" indent="-114300" algn="just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Focus on off-grid renewable energy development demonstration at 20villages in Mandalay Region and Chin State with MOI.</a:t>
            </a:r>
          </a:p>
          <a:p>
            <a:pPr marL="685800" indent="-285750" algn="just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Phase.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</a:p>
          <a:p>
            <a:pPr marL="857250" indent="-171450" algn="just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Capacity Development Technical Assistance (CDAT) with DRD, MOLFRD.</a:t>
            </a:r>
          </a:p>
          <a:p>
            <a:pPr marL="857250" indent="-171450" algn="just">
              <a:buFont typeface="Wingdings" panose="05000000000000000000" pitchFamily="2" charset="2"/>
              <a:buChar char="§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 Area: (3) Regions: Mandalay,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Sagaing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Magway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  <a:p>
            <a:pPr marL="857250" indent="-171450" algn="just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 period: 2014 February to 2016 February</a:t>
            </a:r>
          </a:p>
          <a:p>
            <a:pPr marL="857250" indent="-171450" algn="just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Grant Amount: US$ 2Million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CBF8-43DD-472E-9C7F-9E445DBE1DBB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12283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1"/>
            <a:ext cx="891540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buClr>
                <a:srgbClr val="7030A0"/>
              </a:buClr>
            </a:pP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 Fund  aided by  International Cooperation  Development Fund (ICDF),Taiwan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0372438"/>
              </p:ext>
            </p:extLst>
          </p:nvPr>
        </p:nvGraphicFramePr>
        <p:xfrm>
          <a:off x="762000" y="1295400"/>
          <a:ext cx="7696200" cy="3505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65400"/>
                <a:gridCol w="2565400"/>
                <a:gridCol w="2565400"/>
              </a:tblGrid>
              <a:tr h="43815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Townships</a:t>
                      </a:r>
                      <a:endParaRPr lang="en-US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Village</a:t>
                      </a:r>
                      <a:endParaRPr lang="en-US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Household</a:t>
                      </a:r>
                      <a:endParaRPr lang="en-US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algn="l"/>
                      <a:r>
                        <a:rPr lang="en-US" sz="1800" dirty="0" err="1" smtClean="0"/>
                        <a:t>Baran</a:t>
                      </a:r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250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algn="l"/>
                      <a:r>
                        <a:rPr lang="en-US" sz="1800" dirty="0" err="1" smtClean="0"/>
                        <a:t>Hlaing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Bwae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270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Than </a:t>
                      </a:r>
                      <a:r>
                        <a:rPr lang="en-US" sz="1800" dirty="0" err="1" smtClean="0"/>
                        <a:t>Taung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Gyi</a:t>
                      </a:r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250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algn="l"/>
                      <a:r>
                        <a:rPr lang="en-US" sz="1800" dirty="0" err="1" smtClean="0"/>
                        <a:t>Kaut</a:t>
                      </a:r>
                      <a:r>
                        <a:rPr lang="en-US" sz="1800" dirty="0" smtClean="0"/>
                        <a:t> Ka Rate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250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algn="l"/>
                      <a:r>
                        <a:rPr lang="en-US" sz="1800" dirty="0" err="1" smtClean="0"/>
                        <a:t>Kyar</a:t>
                      </a:r>
                      <a:r>
                        <a:rPr lang="en-US" sz="1800" dirty="0" smtClean="0"/>
                        <a:t> Inn Sate </a:t>
                      </a:r>
                      <a:r>
                        <a:rPr lang="en-US" sz="1800" dirty="0" err="1" smtClean="0"/>
                        <a:t>Kye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250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Phar </a:t>
                      </a:r>
                      <a:r>
                        <a:rPr lang="en-US" sz="1800" dirty="0" err="1" smtClean="0"/>
                        <a:t>Pon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250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Total</a:t>
                      </a:r>
                      <a:endParaRPr lang="en-US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18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1520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685800" y="5572036"/>
            <a:ext cx="3922869" cy="5046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indent="3492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1520 sets x 55$=83600 US$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5943600" y="4953000"/>
            <a:ext cx="4572000" cy="1615827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8 W Solar panel</a:t>
            </a:r>
          </a:p>
          <a:p>
            <a:pPr marL="800100" lvl="1" indent="-3429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3W LED (1)N0</a:t>
            </a:r>
          </a:p>
          <a:p>
            <a:pPr marL="800100" lvl="1" indent="-3429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USB 1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pcs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9144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Kayin</a:t>
            </a:r>
            <a:r>
              <a:rPr lang="en-US" dirty="0" smtClean="0"/>
              <a:t> State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93232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33400" y="1700748"/>
            <a:ext cx="8077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endParaRPr lang="en-US" sz="2000" dirty="0" smtClean="0">
              <a:latin typeface="Zawgyi-One" pitchFamily="34" charset="0"/>
              <a:cs typeface="Zawgyi-One" pitchFamily="34" charset="0"/>
            </a:endParaRP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endParaRPr lang="en-US" sz="2000" dirty="0" smtClean="0">
              <a:latin typeface="Zawgyi-One" pitchFamily="34" charset="0"/>
              <a:cs typeface="Zawgyi-One" pitchFamily="34" charset="0"/>
            </a:endParaRP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endParaRPr lang="en-US" sz="2000" dirty="0" smtClean="0">
              <a:latin typeface="Zawgyi-One" pitchFamily="34" charset="0"/>
              <a:cs typeface="Zawgyi-One" pitchFamily="34" charset="0"/>
            </a:endParaRP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endParaRPr lang="en-US" sz="2000" dirty="0" smtClean="0">
              <a:latin typeface="Zawgyi-One" pitchFamily="34" charset="0"/>
              <a:cs typeface="Zawgyi-One" pitchFamily="34" charset="0"/>
            </a:endParaRP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endParaRPr lang="en-US" sz="2000" dirty="0" smtClean="0">
              <a:latin typeface="Zawgyi-One" pitchFamily="34" charset="0"/>
              <a:cs typeface="Zawgyi-One" pitchFamily="34" charset="0"/>
            </a:endParaRP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endParaRPr lang="en-US" sz="2000" dirty="0" smtClean="0">
              <a:latin typeface="Zawgyi-One" pitchFamily="34" charset="0"/>
              <a:cs typeface="Zawgyi-One" pitchFamily="34" charset="0"/>
            </a:endParaRP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endParaRPr lang="en-US" sz="2000" dirty="0" smtClean="0">
              <a:latin typeface="Zawgyi-One" pitchFamily="34" charset="0"/>
              <a:cs typeface="Zawgyi-One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445359"/>
            <a:ext cx="84582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3225" lvl="1" indent="-403225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JICS (Grants- USD 8.7 Million)</a:t>
            </a:r>
          </a:p>
          <a:p>
            <a:pPr marL="403225" lvl="1" indent="-7938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	Project 		-  Micro-Hydro and solar power</a:t>
            </a:r>
          </a:p>
          <a:p>
            <a:pPr marL="403225" lvl="1" indent="-7938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Site		 - (20) Solar and Mini-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HydroVillages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in Chin and 				     Shan States</a:t>
            </a:r>
          </a:p>
          <a:p>
            <a:pPr marL="403225" lvl="1" indent="-7938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Period      	 - 2014-2017</a:t>
            </a:r>
          </a:p>
          <a:p>
            <a:pPr marL="403225" lvl="1" indent="-7938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2014-2015		- Micro-Hydro (4)village</a:t>
            </a:r>
          </a:p>
          <a:p>
            <a:pPr marL="403225" lvl="1" indent="-7938">
              <a:lnSpc>
                <a:spcPct val="150000"/>
              </a:lnSpc>
              <a:buClr>
                <a:schemeClr val="accent1"/>
              </a:buClr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                        - solar  (5)village</a:t>
            </a:r>
          </a:p>
          <a:p>
            <a:pPr marL="403225" lvl="1" indent="-403225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KfW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German Development Bank (Grants -  US$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9 million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(Commitment)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03225" lvl="1" indent="-7938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  Project       -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S.H.S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03225" lvl="1" indent="-7938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  Site           -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Shan  State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03225" lvl="1" indent="-7938">
              <a:lnSpc>
                <a:spcPct val="150000"/>
              </a:lnSpc>
              <a:buClr>
                <a:schemeClr val="accent1"/>
              </a:buClr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03225" lvl="1" indent="-403225">
              <a:lnSpc>
                <a:spcPct val="150000"/>
              </a:lnSpc>
              <a:buClr>
                <a:schemeClr val="accent1"/>
              </a:buClr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03225" lvl="1" indent="-7938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03225" lvl="1" indent="-403225">
              <a:lnSpc>
                <a:spcPct val="150000"/>
              </a:lnSpc>
              <a:buClr>
                <a:schemeClr val="accent1"/>
              </a:buClr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609600"/>
            <a:ext cx="8686800" cy="6612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7030A0"/>
              </a:buClr>
              <a:buFont typeface="Wingdings" pitchFamily="2" charset="2"/>
              <a:buChar char="Ø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Consulting International Organization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0217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609600"/>
            <a:ext cx="8686800" cy="6612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7030A0"/>
              </a:buClr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36030" y="1676400"/>
            <a:ext cx="670317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 smtClean="0"/>
              <a:t>Review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 smtClean="0"/>
              <a:t>Modified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 smtClean="0"/>
              <a:t>To Develop sustainable specification for SHS and </a:t>
            </a:r>
          </a:p>
          <a:p>
            <a:pPr marL="285750" indent="-285750">
              <a:lnSpc>
                <a:spcPct val="150000"/>
              </a:lnSpc>
            </a:pPr>
            <a:r>
              <a:rPr lang="en-US" sz="2000" dirty="0" smtClean="0"/>
              <a:t>	mini hydro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 smtClean="0"/>
              <a:t>To development guidelines and regulation for mini grid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 smtClean="0"/>
              <a:t>To develop rural electrification law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 smtClean="0"/>
              <a:t>Capacity building for staffs</a:t>
            </a:r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990600" y="1260432"/>
          <a:ext cx="7159625" cy="5064168"/>
        </p:xfrm>
        <a:graphic>
          <a:graphicData uri="http://schemas.openxmlformats.org/presentationml/2006/ole">
            <p:oleObj spid="_x0000_s27651" name="Worksheet" r:id="rId3" imgW="6546964" imgH="4631509" progId="Excel.Sheet.12">
              <p:embed/>
            </p:oleObj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1295400" y="457200"/>
          <a:ext cx="6546850" cy="527050"/>
        </p:xfrm>
        <a:graphic>
          <a:graphicData uri="http://schemas.openxmlformats.org/presentationml/2006/ole">
            <p:oleObj spid="_x0000_s27652" name="Worksheet" r:id="rId4" imgW="6546964" imgH="527126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P.jpg"/>
          <p:cNvPicPr>
            <a:picLocks noChangeAspect="1"/>
          </p:cNvPicPr>
          <p:nvPr/>
        </p:nvPicPr>
        <p:blipFill>
          <a:blip r:embed="rId2" cstate="print"/>
          <a:srcRect t="5556"/>
          <a:stretch>
            <a:fillRect/>
          </a:stretch>
        </p:blipFill>
        <p:spPr>
          <a:xfrm>
            <a:off x="2362200" y="381000"/>
            <a:ext cx="4477397" cy="6477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5978769" y="533400"/>
            <a:ext cx="21101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1693" y="-76199"/>
            <a:ext cx="8440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Pre-Electrification for Myanmar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5F7"/>
              </a:clrFrom>
              <a:clrTo>
                <a:srgbClr val="F4F5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8431" y="609600"/>
            <a:ext cx="492369" cy="65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4495800" y="1143000"/>
            <a:ext cx="457200" cy="152400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72000" y="2133600"/>
            <a:ext cx="533400" cy="152400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105400" y="2743200"/>
            <a:ext cx="457200" cy="152400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495800" y="2819400"/>
            <a:ext cx="533400" cy="152400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648200" y="3962400"/>
            <a:ext cx="381000" cy="152400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733800" y="4038600"/>
            <a:ext cx="609600" cy="152400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429000" y="2362200"/>
            <a:ext cx="381000" cy="152400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_a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58336" y="381000"/>
            <a:ext cx="4227327" cy="6477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693" y="76201"/>
            <a:ext cx="84406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Proposed State &amp; Region for Pre-Electrification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4642339" y="1447800"/>
            <a:ext cx="1266092" cy="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825107" y="1233268"/>
            <a:ext cx="1547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Kachin State</a:t>
            </a:r>
            <a:endParaRPr lang="en-US" sz="20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250831" y="2800290"/>
            <a:ext cx="1336431" cy="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84739" y="2571690"/>
            <a:ext cx="1406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Chin State</a:t>
            </a:r>
            <a:endParaRPr lang="en-US" sz="20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250831" y="4267200"/>
            <a:ext cx="1758462" cy="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33046" y="3886200"/>
            <a:ext cx="1969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Ayeyarwady Region</a:t>
            </a:r>
            <a:endParaRPr lang="en-US" sz="20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4642339" y="2576732"/>
            <a:ext cx="1266092" cy="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825107" y="2362200"/>
            <a:ext cx="1547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Shan State</a:t>
            </a:r>
            <a:endParaRPr lang="en-US" sz="20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4642339" y="3872132"/>
            <a:ext cx="1266092" cy="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825107" y="3657600"/>
            <a:ext cx="1547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Kayin State</a:t>
            </a:r>
            <a:endParaRPr lang="en-US" sz="20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5F7"/>
              </a:clrFrom>
              <a:clrTo>
                <a:srgbClr val="F4F5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5200" y="685800"/>
            <a:ext cx="562708" cy="75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kach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81034" y="457200"/>
            <a:ext cx="3508153" cy="5952768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6189785" y="5410200"/>
            <a:ext cx="1195754" cy="8382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6216161" y="3657600"/>
            <a:ext cx="1195754" cy="8382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-1758462" y="2590800"/>
            <a:ext cx="1195754" cy="8382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237263" y="3733800"/>
            <a:ext cx="11254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10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Momauk (Solar)</a:t>
            </a:r>
          </a:p>
          <a:p>
            <a:pPr algn="ctr">
              <a:lnSpc>
                <a:spcPts val="900"/>
              </a:lnSpc>
              <a:tabLst>
                <a:tab pos="1028700" algn="l"/>
                <a:tab pos="1428750" algn="r"/>
              </a:tabLst>
            </a:pPr>
            <a:endParaRPr lang="en-US" sz="8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13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1360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408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758462" y="2667000"/>
            <a:ext cx="1195754" cy="66941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1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Bhamo</a:t>
            </a:r>
            <a:r>
              <a:rPr lang="en-US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(Solar)</a:t>
            </a:r>
          </a:p>
          <a:p>
            <a:pPr algn="ctr">
              <a:lnSpc>
                <a:spcPts val="900"/>
              </a:lnSpc>
              <a:tabLst>
                <a:tab pos="1028700" algn="l"/>
                <a:tab pos="1428750" algn="r"/>
              </a:tabLst>
            </a:pPr>
            <a:endParaRPr lang="en-US" sz="800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 algn="ctr">
              <a:lnSpc>
                <a:spcPts val="900"/>
              </a:lnSpc>
              <a:tabLst>
                <a:tab pos="628650" algn="l"/>
                <a:tab pos="97155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8</a:t>
            </a:r>
          </a:p>
          <a:p>
            <a:pPr algn="ctr">
              <a:lnSpc>
                <a:spcPts val="900"/>
              </a:lnSpc>
              <a:tabLst>
                <a:tab pos="628650" algn="l"/>
                <a:tab pos="97155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1770</a:t>
            </a:r>
          </a:p>
          <a:p>
            <a:pPr algn="ctr">
              <a:lnSpc>
                <a:spcPts val="900"/>
              </a:lnSpc>
              <a:tabLst>
                <a:tab pos="628650" algn="l"/>
                <a:tab pos="97155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531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31988" y="5486400"/>
            <a:ext cx="1125415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9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Mansi (Solar)</a:t>
            </a:r>
          </a:p>
          <a:p>
            <a:pPr algn="ctr">
              <a:lnSpc>
                <a:spcPts val="900"/>
              </a:lnSpc>
              <a:tabLst>
                <a:tab pos="1028700" algn="l"/>
                <a:tab pos="1428750" algn="r"/>
              </a:tabLst>
            </a:pPr>
            <a:endParaRPr lang="en-US" sz="8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15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2640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792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6" name="Straight Arrow Connector 15"/>
          <p:cNvCxnSpPr>
            <a:stCxn id="15" idx="1"/>
          </p:cNvCxnSpPr>
          <p:nvPr/>
        </p:nvCxnSpPr>
        <p:spPr>
          <a:xfrm flipH="1">
            <a:off x="4572000" y="4076700"/>
            <a:ext cx="1644162" cy="110490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4572000" y="5791200"/>
            <a:ext cx="1617785" cy="229476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266092" y="76201"/>
            <a:ext cx="64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Pre-Electrification for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Kachin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State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5F7"/>
              </a:clrFrom>
              <a:clrTo>
                <a:srgbClr val="F4F5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0801" y="762001"/>
            <a:ext cx="379535" cy="508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Oval 18"/>
          <p:cNvSpPr/>
          <p:nvPr/>
        </p:nvSpPr>
        <p:spPr>
          <a:xfrm>
            <a:off x="7575452" y="5935980"/>
            <a:ext cx="109728" cy="118872"/>
          </a:xfrm>
          <a:prstGeom prst="ellipse">
            <a:avLst/>
          </a:prstGeom>
          <a:solidFill>
            <a:srgbClr val="FFFF8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1" name="Oval 20"/>
          <p:cNvSpPr/>
          <p:nvPr/>
        </p:nvSpPr>
        <p:spPr>
          <a:xfrm>
            <a:off x="7575452" y="6164580"/>
            <a:ext cx="109728" cy="11887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2" name="TextBox 21"/>
          <p:cNvSpPr txBox="1"/>
          <p:nvPr/>
        </p:nvSpPr>
        <p:spPr>
          <a:xfrm>
            <a:off x="7737231" y="5791200"/>
            <a:ext cx="14067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/>
              <a:t>Proposed Village</a:t>
            </a:r>
          </a:p>
          <a:p>
            <a:pPr>
              <a:lnSpc>
                <a:spcPct val="150000"/>
              </a:lnSpc>
            </a:pPr>
            <a:r>
              <a:rPr lang="en-US" sz="1100" dirty="0" smtClean="0"/>
              <a:t>Pre-electrification</a:t>
            </a:r>
            <a:endParaRPr lang="en-US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7434776" y="5501640"/>
            <a:ext cx="1406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mtClean="0"/>
              <a:t>Legend</a:t>
            </a:r>
            <a:endParaRPr lang="en-US" sz="1200" b="1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46266" t="30208" r="32065" b="10417"/>
          <a:stretch>
            <a:fillRect/>
          </a:stretch>
        </p:blipFill>
        <p:spPr bwMode="auto">
          <a:xfrm>
            <a:off x="211015" y="1752600"/>
            <a:ext cx="260252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Rural </a:t>
            </a:r>
            <a:r>
              <a:rPr lang="en-US" sz="2400" b="1" dirty="0">
                <a:solidFill>
                  <a:schemeClr val="tx1"/>
                </a:solidFill>
              </a:rPr>
              <a:t>E</a:t>
            </a:r>
            <a:r>
              <a:rPr lang="en-US" sz="2400" b="1" dirty="0" smtClean="0">
                <a:solidFill>
                  <a:schemeClr val="tx1"/>
                </a:solidFill>
              </a:rPr>
              <a:t>lectricity Access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DRD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under Ministry of Livestock,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Fisheries and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Rural Development (MLFRD) 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as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leading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Ministry</a:t>
            </a:r>
          </a:p>
          <a:p>
            <a:pPr marL="0" indent="0">
              <a:buNone/>
            </a:pP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Rural 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Electrification in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Myanmar</a:t>
            </a:r>
          </a:p>
          <a:p>
            <a:pPr>
              <a:lnSpc>
                <a:spcPct val="120000"/>
              </a:lnSpc>
              <a:buClr>
                <a:schemeClr val="accent4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Grid Electrification</a:t>
            </a:r>
          </a:p>
          <a:p>
            <a:pPr marL="285750">
              <a:lnSpc>
                <a:spcPct val="120000"/>
              </a:lnSpc>
              <a:buClr>
                <a:schemeClr val="accent4">
                  <a:lumMod val="75000"/>
                </a:schemeClr>
              </a:buClr>
            </a:pP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Extend distribution from the Grid</a:t>
            </a:r>
          </a:p>
          <a:p>
            <a:pPr>
              <a:lnSpc>
                <a:spcPct val="120000"/>
              </a:lnSpc>
              <a:buClr>
                <a:schemeClr val="accent4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Off-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Grid Electrification</a:t>
            </a:r>
          </a:p>
          <a:p>
            <a:pPr marL="285750">
              <a:lnSpc>
                <a:spcPct val="120000"/>
              </a:lnSpc>
              <a:buClr>
                <a:schemeClr val="accent4">
                  <a:lumMod val="75000"/>
                </a:schemeClr>
              </a:buClr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Diesel Generator</a:t>
            </a:r>
          </a:p>
          <a:p>
            <a:pPr marL="285750">
              <a:lnSpc>
                <a:spcPct val="120000"/>
              </a:lnSpc>
              <a:buClr>
                <a:schemeClr val="accent4">
                  <a:lumMod val="75000"/>
                </a:schemeClr>
              </a:buClr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Solar </a:t>
            </a:r>
          </a:p>
          <a:p>
            <a:pPr marL="285750">
              <a:lnSpc>
                <a:spcPct val="120000"/>
              </a:lnSpc>
              <a:buClr>
                <a:schemeClr val="accent4">
                  <a:lumMod val="75000"/>
                </a:schemeClr>
              </a:buClr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Mini- Hydropower</a:t>
            </a:r>
          </a:p>
          <a:p>
            <a:pPr marL="285750">
              <a:lnSpc>
                <a:spcPct val="120000"/>
              </a:lnSpc>
              <a:buClr>
                <a:schemeClr val="accent4">
                  <a:lumMod val="75000"/>
                </a:schemeClr>
              </a:buClr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Bio-Gas/ Mass</a:t>
            </a:r>
          </a:p>
          <a:p>
            <a:pPr marL="0" indent="0">
              <a:buNone/>
            </a:pP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8730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World Bank\New folder\chin_2.jpg"/>
          <p:cNvPicPr>
            <a:picLocks noChangeAspect="1" noChangeArrowheads="1"/>
          </p:cNvPicPr>
          <p:nvPr/>
        </p:nvPicPr>
        <p:blipFill>
          <a:blip r:embed="rId2" cstate="print"/>
          <a:srcRect l="10555" r="19077"/>
          <a:stretch>
            <a:fillRect/>
          </a:stretch>
        </p:blipFill>
        <p:spPr bwMode="auto">
          <a:xfrm>
            <a:off x="3566160" y="731558"/>
            <a:ext cx="2813538" cy="6126443"/>
          </a:xfrm>
          <a:prstGeom prst="rect">
            <a:avLst/>
          </a:prstGeom>
          <a:noFill/>
        </p:spPr>
      </p:pic>
      <p:sp>
        <p:nvSpPr>
          <p:cNvPr id="44" name="Rounded Rectangle 43"/>
          <p:cNvSpPr/>
          <p:nvPr/>
        </p:nvSpPr>
        <p:spPr>
          <a:xfrm>
            <a:off x="6801729" y="3276600"/>
            <a:ext cx="1195754" cy="8382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6801729" y="2133600"/>
            <a:ext cx="1195754" cy="8382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296486" y="1492032"/>
            <a:ext cx="5416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Tonzang</a:t>
            </a:r>
            <a:endParaRPr lang="en-US" sz="100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75385" y="2147352"/>
            <a:ext cx="3516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Tedim</a:t>
            </a:r>
            <a:endParaRPr lang="en-US" sz="100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45723" y="2756952"/>
            <a:ext cx="351692" cy="152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Falam</a:t>
            </a:r>
            <a:endParaRPr lang="en-US" sz="100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24622" y="3581400"/>
            <a:ext cx="3516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Hakha</a:t>
            </a:r>
            <a:endParaRPr lang="en-US" sz="100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21237" y="3429000"/>
            <a:ext cx="63304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Thantlang</a:t>
            </a:r>
            <a:endParaRPr lang="en-US" sz="100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02591" y="4572000"/>
            <a:ext cx="4220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Madupi</a:t>
            </a:r>
            <a:endParaRPr lang="en-US" sz="100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0221" y="5334000"/>
            <a:ext cx="4220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Paletwa</a:t>
            </a:r>
            <a:endParaRPr lang="en-US" sz="100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4960" y="5181600"/>
            <a:ext cx="422031" cy="152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Mindat</a:t>
            </a:r>
            <a:endParaRPr lang="en-US" sz="100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65299" y="5943600"/>
            <a:ext cx="4923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Kanpetlet</a:t>
            </a:r>
            <a:endParaRPr lang="en-US" sz="100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5816991" y="1600200"/>
            <a:ext cx="984738" cy="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801729" y="2209800"/>
            <a:ext cx="1195754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8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Falam (Solar)</a:t>
            </a:r>
          </a:p>
          <a:p>
            <a:pPr algn="ctr">
              <a:lnSpc>
                <a:spcPts val="1000"/>
              </a:lnSpc>
              <a:tabLst>
                <a:tab pos="1028700" algn="l"/>
                <a:tab pos="1428750" algn="r"/>
              </a:tabLst>
            </a:pPr>
            <a:endParaRPr lang="en-US" sz="8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1000"/>
              </a:lnSpc>
              <a:tabLst>
                <a:tab pos="685800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19</a:t>
            </a:r>
          </a:p>
          <a:p>
            <a:pPr>
              <a:lnSpc>
                <a:spcPts val="1000"/>
              </a:lnSpc>
              <a:tabLst>
                <a:tab pos="685800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523</a:t>
            </a:r>
          </a:p>
          <a:p>
            <a:pPr>
              <a:lnSpc>
                <a:spcPts val="1000"/>
              </a:lnSpc>
              <a:tabLst>
                <a:tab pos="685800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157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8" name="Straight Arrow Connector 27"/>
          <p:cNvCxnSpPr>
            <a:stCxn id="27" idx="1"/>
            <a:endCxn id="9" idx="3"/>
          </p:cNvCxnSpPr>
          <p:nvPr/>
        </p:nvCxnSpPr>
        <p:spPr>
          <a:xfrm flipH="1">
            <a:off x="5697415" y="2576568"/>
            <a:ext cx="1104314" cy="256585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872068" y="3312760"/>
            <a:ext cx="1195754" cy="72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Hakha (Solar)</a:t>
            </a:r>
          </a:p>
          <a:p>
            <a:pPr algn="ctr">
              <a:lnSpc>
                <a:spcPts val="1100"/>
              </a:lnSpc>
              <a:tabLst>
                <a:tab pos="1028700" algn="l"/>
                <a:tab pos="1428750" algn="r"/>
              </a:tabLst>
            </a:pPr>
            <a:endParaRPr lang="en-US" sz="8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tabLst>
                <a:tab pos="628650" algn="l"/>
                <a:tab pos="97155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4</a:t>
            </a:r>
          </a:p>
          <a:p>
            <a:pPr>
              <a:tabLst>
                <a:tab pos="628650" algn="l"/>
                <a:tab pos="97155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296</a:t>
            </a:r>
          </a:p>
          <a:p>
            <a:pPr>
              <a:tabLst>
                <a:tab pos="628650" algn="l"/>
                <a:tab pos="97155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89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5676314" y="3733800"/>
            <a:ext cx="1125415" cy="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737360" y="76201"/>
            <a:ext cx="64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Pre-Electrification for Chin State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3425483" y="3048000"/>
            <a:ext cx="1406769" cy="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425483" y="4419600"/>
            <a:ext cx="1406769" cy="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3425483" y="5410200"/>
            <a:ext cx="984738" cy="259504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65" idx="1"/>
          </p:cNvCxnSpPr>
          <p:nvPr/>
        </p:nvCxnSpPr>
        <p:spPr>
          <a:xfrm flipH="1">
            <a:off x="5816991" y="4724400"/>
            <a:ext cx="984738" cy="45720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5F7"/>
              </a:clrFrom>
              <a:clrTo>
                <a:srgbClr val="F4F5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40616" y="609601"/>
            <a:ext cx="379535" cy="508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Oval 53"/>
          <p:cNvSpPr/>
          <p:nvPr/>
        </p:nvSpPr>
        <p:spPr>
          <a:xfrm>
            <a:off x="7575452" y="6581240"/>
            <a:ext cx="109728" cy="11887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5" name="TextBox 54"/>
          <p:cNvSpPr txBox="1"/>
          <p:nvPr/>
        </p:nvSpPr>
        <p:spPr>
          <a:xfrm>
            <a:off x="7737231" y="6207860"/>
            <a:ext cx="14067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mtClean="0"/>
              <a:t>Proposed Village</a:t>
            </a:r>
          </a:p>
          <a:p>
            <a:pPr>
              <a:lnSpc>
                <a:spcPct val="150000"/>
              </a:lnSpc>
            </a:pPr>
            <a:r>
              <a:rPr lang="en-US" sz="1100" smtClean="0"/>
              <a:t>Pre-electrification</a:t>
            </a:r>
            <a:endParaRPr lang="en-US" sz="1100"/>
          </a:p>
        </p:txBody>
      </p:sp>
      <p:sp>
        <p:nvSpPr>
          <p:cNvPr id="56" name="TextBox 55"/>
          <p:cNvSpPr txBox="1"/>
          <p:nvPr/>
        </p:nvSpPr>
        <p:spPr>
          <a:xfrm>
            <a:off x="7434776" y="5918300"/>
            <a:ext cx="1406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mtClean="0"/>
              <a:t>Legend</a:t>
            </a:r>
            <a:endParaRPr lang="en-US" sz="1200" b="1"/>
          </a:p>
        </p:txBody>
      </p:sp>
      <p:sp>
        <p:nvSpPr>
          <p:cNvPr id="65" name="Rounded Rectangle 64"/>
          <p:cNvSpPr/>
          <p:nvPr/>
        </p:nvSpPr>
        <p:spPr>
          <a:xfrm>
            <a:off x="6801729" y="4343400"/>
            <a:ext cx="1758462" cy="762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/>
          <p:cNvSpPr txBox="1"/>
          <p:nvPr/>
        </p:nvSpPr>
        <p:spPr>
          <a:xfrm>
            <a:off x="6836898" y="4343400"/>
            <a:ext cx="1793631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Mindat</a:t>
            </a:r>
            <a:endParaRPr lang="en-US" sz="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Solar                      Mini-Hydro</a:t>
            </a:r>
            <a:endParaRPr lang="en-US" sz="800" b="1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- 49          Village       -2</a:t>
            </a: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1305     Household – 113 </a:t>
            </a: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- 448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9" name="Straight Arrow Connector 68"/>
          <p:cNvCxnSpPr/>
          <p:nvPr/>
        </p:nvCxnSpPr>
        <p:spPr>
          <a:xfrm>
            <a:off x="3502855" y="1981200"/>
            <a:ext cx="1751428" cy="7620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ounded Rectangle 75"/>
          <p:cNvSpPr/>
          <p:nvPr/>
        </p:nvSpPr>
        <p:spPr>
          <a:xfrm>
            <a:off x="6801728" y="1219200"/>
            <a:ext cx="1885072" cy="762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6879101" y="1219200"/>
            <a:ext cx="1883899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Tonzang</a:t>
            </a:r>
            <a:endParaRPr lang="en-US" sz="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Solar            Mini-Hydro</a:t>
            </a:r>
            <a:endParaRPr lang="en-US" sz="800" b="1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- 17          Village    - 2</a:t>
            </a: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707      Household 100 </a:t>
            </a: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- 262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9" name="Straight Arrow Connector 78"/>
          <p:cNvCxnSpPr/>
          <p:nvPr/>
        </p:nvCxnSpPr>
        <p:spPr>
          <a:xfrm flipH="1">
            <a:off x="5816991" y="5562600"/>
            <a:ext cx="984738" cy="30480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42386" t="23958" r="38873" b="6250"/>
          <a:stretch>
            <a:fillRect/>
          </a:stretch>
        </p:blipFill>
        <p:spPr bwMode="auto">
          <a:xfrm>
            <a:off x="0" y="1066800"/>
            <a:ext cx="2418803" cy="548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Rounded Rectangle 32"/>
          <p:cNvSpPr/>
          <p:nvPr/>
        </p:nvSpPr>
        <p:spPr>
          <a:xfrm>
            <a:off x="2602523" y="2514600"/>
            <a:ext cx="1195754" cy="8382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2655277" y="2590691"/>
            <a:ext cx="1125415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8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Thantlang (Solar)</a:t>
            </a:r>
          </a:p>
          <a:p>
            <a:pPr algn="ctr">
              <a:lnSpc>
                <a:spcPts val="1000"/>
              </a:lnSpc>
              <a:tabLst>
                <a:tab pos="1028700" algn="l"/>
                <a:tab pos="1428750" algn="r"/>
              </a:tabLst>
            </a:pPr>
            <a:endParaRPr lang="en-US" sz="8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1000"/>
              </a:lnSpc>
              <a:tabLst>
                <a:tab pos="685800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5</a:t>
            </a:r>
          </a:p>
          <a:p>
            <a:pPr>
              <a:lnSpc>
                <a:spcPts val="1000"/>
              </a:lnSpc>
              <a:tabLst>
                <a:tab pos="685800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314</a:t>
            </a:r>
          </a:p>
          <a:p>
            <a:pPr>
              <a:lnSpc>
                <a:spcPts val="1000"/>
              </a:lnSpc>
              <a:tabLst>
                <a:tab pos="685800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94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2032781" y="4038600"/>
            <a:ext cx="1758462" cy="762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/>
          <p:cNvSpPr txBox="1"/>
          <p:nvPr/>
        </p:nvSpPr>
        <p:spPr>
          <a:xfrm>
            <a:off x="2057400" y="4038600"/>
            <a:ext cx="1852246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Madupi</a:t>
            </a:r>
            <a:endParaRPr lang="en-US" sz="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Solar            Mini-Hydro</a:t>
            </a:r>
            <a:endParaRPr lang="en-US" sz="800" b="1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- 4          Village       -2</a:t>
            </a: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840      Household – 216 </a:t>
            </a: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- 360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2110154" y="1600200"/>
            <a:ext cx="1758462" cy="762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2133600" y="1600200"/>
            <a:ext cx="1851074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Tedim</a:t>
            </a:r>
            <a:endParaRPr lang="en-US" sz="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Solar            Mini-Hydro</a:t>
            </a:r>
            <a:endParaRPr lang="en-US" sz="800" b="1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- 5          Village      - 1</a:t>
            </a: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320      Household – 36 </a:t>
            </a: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- 114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2032781" y="5334000"/>
            <a:ext cx="1758462" cy="762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2057400" y="5334000"/>
            <a:ext cx="1828800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Paletwa</a:t>
            </a:r>
            <a:endParaRPr lang="en-US" sz="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Solar            Mini-Hydro</a:t>
            </a:r>
            <a:endParaRPr lang="en-US" sz="800" b="1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- 5          Village       -  1</a:t>
            </a: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743      Household – 248 </a:t>
            </a: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- 347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7579806" y="6358854"/>
            <a:ext cx="109728" cy="118872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46" name="Rounded Rectangle 45"/>
          <p:cNvSpPr/>
          <p:nvPr/>
        </p:nvSpPr>
        <p:spPr>
          <a:xfrm>
            <a:off x="6781800" y="5181600"/>
            <a:ext cx="1758462" cy="762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6816969" y="5181600"/>
            <a:ext cx="1793631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Kanpatlat</a:t>
            </a:r>
            <a:endParaRPr lang="en-US" sz="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Solar                      Mini-Hydro</a:t>
            </a:r>
            <a:endParaRPr lang="en-US" sz="800" b="1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- 7          Village       -2</a:t>
            </a:r>
          </a:p>
          <a:p>
            <a:pPr>
              <a:tabLst>
                <a:tab pos="571500" algn="l"/>
                <a:tab pos="1485900" algn="r"/>
              </a:tabLst>
            </a:pP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296    Household – 80 </a:t>
            </a:r>
            <a:r>
              <a:rPr lang="en-US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- 129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n.jpg"/>
          <p:cNvPicPr>
            <a:picLocks noChangeAspect="1"/>
          </p:cNvPicPr>
          <p:nvPr/>
        </p:nvPicPr>
        <p:blipFill>
          <a:blip r:embed="rId2" cstate="print"/>
          <a:srcRect l="18072" r="9639" b="6526"/>
          <a:stretch>
            <a:fillRect/>
          </a:stretch>
        </p:blipFill>
        <p:spPr>
          <a:xfrm>
            <a:off x="1828800" y="309304"/>
            <a:ext cx="6611815" cy="6548697"/>
          </a:xfrm>
          <a:prstGeom prst="rect">
            <a:avLst/>
          </a:prstGeom>
        </p:spPr>
      </p:pic>
      <p:sp>
        <p:nvSpPr>
          <p:cNvPr id="119" name="Rounded Rectangle 118"/>
          <p:cNvSpPr/>
          <p:nvPr/>
        </p:nvSpPr>
        <p:spPr>
          <a:xfrm>
            <a:off x="6590714" y="5882640"/>
            <a:ext cx="1090246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ounded Rectangle 90"/>
          <p:cNvSpPr/>
          <p:nvPr/>
        </p:nvSpPr>
        <p:spPr>
          <a:xfrm>
            <a:off x="5697416" y="5334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ounded Rectangle 92"/>
          <p:cNvSpPr/>
          <p:nvPr/>
        </p:nvSpPr>
        <p:spPr>
          <a:xfrm>
            <a:off x="6330462" y="10414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ounded Rectangle 93"/>
          <p:cNvSpPr/>
          <p:nvPr/>
        </p:nvSpPr>
        <p:spPr>
          <a:xfrm>
            <a:off x="6330462" y="161925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ounded Rectangle 94"/>
          <p:cNvSpPr/>
          <p:nvPr/>
        </p:nvSpPr>
        <p:spPr>
          <a:xfrm>
            <a:off x="5978769" y="2362200"/>
            <a:ext cx="1477108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ounded Rectangle 95"/>
          <p:cNvSpPr/>
          <p:nvPr/>
        </p:nvSpPr>
        <p:spPr>
          <a:xfrm>
            <a:off x="7737231" y="25908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ounded Rectangle 96"/>
          <p:cNvSpPr/>
          <p:nvPr/>
        </p:nvSpPr>
        <p:spPr>
          <a:xfrm>
            <a:off x="7385539" y="32766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ounded Rectangle 97"/>
          <p:cNvSpPr/>
          <p:nvPr/>
        </p:nvSpPr>
        <p:spPr>
          <a:xfrm>
            <a:off x="8018585" y="38100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ounded Rectangle 100"/>
          <p:cNvSpPr/>
          <p:nvPr/>
        </p:nvSpPr>
        <p:spPr>
          <a:xfrm>
            <a:off x="7596554" y="44196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ounded Rectangle 102"/>
          <p:cNvSpPr/>
          <p:nvPr/>
        </p:nvSpPr>
        <p:spPr>
          <a:xfrm>
            <a:off x="7174523" y="5105400"/>
            <a:ext cx="1406769" cy="6858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ounded Rectangle 76"/>
          <p:cNvSpPr/>
          <p:nvPr/>
        </p:nvSpPr>
        <p:spPr>
          <a:xfrm>
            <a:off x="914400" y="31242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ounded Rectangle 79"/>
          <p:cNvSpPr/>
          <p:nvPr/>
        </p:nvSpPr>
        <p:spPr>
          <a:xfrm>
            <a:off x="914400" y="38862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ounded Rectangle 80"/>
          <p:cNvSpPr/>
          <p:nvPr/>
        </p:nvSpPr>
        <p:spPr>
          <a:xfrm>
            <a:off x="914400" y="45085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ounded Rectangle 83"/>
          <p:cNvSpPr/>
          <p:nvPr/>
        </p:nvSpPr>
        <p:spPr>
          <a:xfrm>
            <a:off x="914400" y="51054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ounded Rectangle 86"/>
          <p:cNvSpPr/>
          <p:nvPr/>
        </p:nvSpPr>
        <p:spPr>
          <a:xfrm>
            <a:off x="914400" y="6257925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ounded Rectangle 75"/>
          <p:cNvSpPr/>
          <p:nvPr/>
        </p:nvSpPr>
        <p:spPr>
          <a:xfrm>
            <a:off x="914400" y="25146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ounded Rectangle 74"/>
          <p:cNvSpPr/>
          <p:nvPr/>
        </p:nvSpPr>
        <p:spPr>
          <a:xfrm>
            <a:off x="914400" y="19050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ounded Rectangle 73"/>
          <p:cNvSpPr/>
          <p:nvPr/>
        </p:nvSpPr>
        <p:spPr>
          <a:xfrm>
            <a:off x="914400" y="1358900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ounded Rectangle 72"/>
          <p:cNvSpPr/>
          <p:nvPr/>
        </p:nvSpPr>
        <p:spPr>
          <a:xfrm>
            <a:off x="928468" y="701040"/>
            <a:ext cx="1090246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266092" y="76201"/>
            <a:ext cx="64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Pre-Electrification for Shan State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18585" y="3789402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Mongyawng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9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386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116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9" name="Straight Arrow Connector 8"/>
          <p:cNvCxnSpPr>
            <a:stCxn id="8" idx="1"/>
          </p:cNvCxnSpPr>
          <p:nvPr/>
        </p:nvCxnSpPr>
        <p:spPr>
          <a:xfrm flipH="1">
            <a:off x="7455877" y="4066402"/>
            <a:ext cx="562708" cy="200799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03" idx="1"/>
          </p:cNvCxnSpPr>
          <p:nvPr/>
        </p:nvCxnSpPr>
        <p:spPr>
          <a:xfrm flipH="1" flipV="1">
            <a:off x="6189785" y="4572000"/>
            <a:ext cx="984738" cy="876300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121769" y="5093211"/>
            <a:ext cx="1547446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Kengtung</a:t>
            </a:r>
          </a:p>
          <a:p>
            <a:pPr algn="ctr"/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Solar                  Mini Hydro </a:t>
            </a:r>
          </a:p>
          <a:p>
            <a:pPr algn="ctr">
              <a:lnSpc>
                <a:spcPts val="900"/>
              </a:lnSpc>
              <a:tabLst>
                <a:tab pos="1028700" algn="l"/>
                <a:tab pos="1428750" algn="r"/>
              </a:tabLst>
            </a:pP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tabLst>
                <a:tab pos="571500" algn="l"/>
                <a:tab pos="17145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- 31         Village     -1</a:t>
            </a:r>
          </a:p>
          <a:p>
            <a:pPr>
              <a:tabLst>
                <a:tab pos="571500" algn="l"/>
                <a:tab pos="14859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- 2355      Household - 121</a:t>
            </a:r>
          </a:p>
          <a:p>
            <a:pPr algn="ctr">
              <a:tabLst>
                <a:tab pos="857250" algn="l"/>
                <a:tab pos="14859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- 767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14400" y="6260187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Pekon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15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1000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300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7" name="Straight Arrow Connector 26"/>
          <p:cNvCxnSpPr>
            <a:stCxn id="26" idx="3"/>
          </p:cNvCxnSpPr>
          <p:nvPr/>
        </p:nvCxnSpPr>
        <p:spPr>
          <a:xfrm flipV="1">
            <a:off x="2039815" y="6400800"/>
            <a:ext cx="844062" cy="136386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385539" y="32766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Mongping(Solar)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530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159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2" name="Straight Arrow Connector 31"/>
          <p:cNvCxnSpPr>
            <a:stCxn id="31" idx="1"/>
          </p:cNvCxnSpPr>
          <p:nvPr/>
        </p:nvCxnSpPr>
        <p:spPr>
          <a:xfrm flipH="1">
            <a:off x="5556738" y="3553600"/>
            <a:ext cx="1828800" cy="693003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914400" y="45085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Si Sai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13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1500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450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5" name="Straight Arrow Connector 34"/>
          <p:cNvCxnSpPr>
            <a:stCxn id="34" idx="3"/>
          </p:cNvCxnSpPr>
          <p:nvPr/>
        </p:nvCxnSpPr>
        <p:spPr>
          <a:xfrm>
            <a:off x="2039816" y="4785500"/>
            <a:ext cx="1406769" cy="700901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14400" y="51054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Lingkho (Mini Hydro 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100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50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9" name="Straight Arrow Connector 38"/>
          <p:cNvCxnSpPr>
            <a:stCxn id="38" idx="3"/>
          </p:cNvCxnSpPr>
          <p:nvPr/>
        </p:nvCxnSpPr>
        <p:spPr>
          <a:xfrm>
            <a:off x="2039815" y="5382400"/>
            <a:ext cx="2110154" cy="485001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14400" y="25146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Kyaukme (Mini Hydro 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600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300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5" name="Straight Arrow Connector 44"/>
          <p:cNvCxnSpPr>
            <a:stCxn id="44" idx="3"/>
          </p:cNvCxnSpPr>
          <p:nvPr/>
        </p:nvCxnSpPr>
        <p:spPr>
          <a:xfrm flipV="1">
            <a:off x="2039815" y="2667001"/>
            <a:ext cx="773723" cy="124599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14400" y="31242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Mongyai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23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1067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320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8" name="Straight Arrow Connector 47"/>
          <p:cNvCxnSpPr>
            <a:stCxn id="47" idx="3"/>
          </p:cNvCxnSpPr>
          <p:nvPr/>
        </p:nvCxnSpPr>
        <p:spPr>
          <a:xfrm flipV="1">
            <a:off x="2039815" y="3048001"/>
            <a:ext cx="2250831" cy="353199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914400" y="19050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Namtu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6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316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95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1" name="Straight Arrow Connector 50"/>
          <p:cNvCxnSpPr>
            <a:stCxn id="50" idx="3"/>
          </p:cNvCxnSpPr>
          <p:nvPr/>
        </p:nvCxnSpPr>
        <p:spPr>
          <a:xfrm>
            <a:off x="2039815" y="2182000"/>
            <a:ext cx="1758462" cy="27801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914400" y="1351002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Namhkan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8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637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191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4" name="Straight Arrow Connector 53"/>
          <p:cNvCxnSpPr>
            <a:stCxn id="53" idx="3"/>
          </p:cNvCxnSpPr>
          <p:nvPr/>
        </p:nvCxnSpPr>
        <p:spPr>
          <a:xfrm flipV="1">
            <a:off x="2039815" y="1503403"/>
            <a:ext cx="1828800" cy="124599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330462" y="161925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Tangyan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8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507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152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7" name="Straight Arrow Connector 56"/>
          <p:cNvCxnSpPr>
            <a:stCxn id="56" idx="1"/>
          </p:cNvCxnSpPr>
          <p:nvPr/>
        </p:nvCxnSpPr>
        <p:spPr>
          <a:xfrm flipH="1">
            <a:off x="4783015" y="1896249"/>
            <a:ext cx="1547446" cy="846951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60" idx="1"/>
          </p:cNvCxnSpPr>
          <p:nvPr/>
        </p:nvCxnSpPr>
        <p:spPr>
          <a:xfrm flipH="1">
            <a:off x="4642339" y="1318399"/>
            <a:ext cx="1688123" cy="866001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697416" y="5334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Hseni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9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510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153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6" name="Straight Arrow Connector 65"/>
          <p:cNvCxnSpPr>
            <a:stCxn id="65" idx="1"/>
          </p:cNvCxnSpPr>
          <p:nvPr/>
        </p:nvCxnSpPr>
        <p:spPr>
          <a:xfrm flipH="1">
            <a:off x="4431323" y="810400"/>
            <a:ext cx="1266092" cy="1018401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921434" y="6858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Muse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7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647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194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2033954" y="969148"/>
            <a:ext cx="2397369" cy="97652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7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5F7"/>
              </a:clrFrom>
              <a:clrTo>
                <a:srgbClr val="F4F5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77908" y="609601"/>
            <a:ext cx="379535" cy="508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" name="TextBox 78"/>
          <p:cNvSpPr txBox="1"/>
          <p:nvPr/>
        </p:nvSpPr>
        <p:spPr>
          <a:xfrm>
            <a:off x="914400" y="38862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Loilen (Mini Hydro)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500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250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596554" y="4424363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Monghpyak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15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413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124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83" name="Straight Arrow Connector 82"/>
          <p:cNvCxnSpPr>
            <a:stCxn id="82" idx="1"/>
          </p:cNvCxnSpPr>
          <p:nvPr/>
        </p:nvCxnSpPr>
        <p:spPr>
          <a:xfrm flipH="1" flipV="1">
            <a:off x="6611816" y="4648200"/>
            <a:ext cx="984738" cy="53162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Freeform 84"/>
          <p:cNvSpPr/>
          <p:nvPr/>
        </p:nvSpPr>
        <p:spPr>
          <a:xfrm>
            <a:off x="11043139" y="2590800"/>
            <a:ext cx="489438" cy="488950"/>
          </a:xfrm>
          <a:custGeom>
            <a:avLst/>
            <a:gdLst>
              <a:gd name="connsiteX0" fmla="*/ 76200 w 530225"/>
              <a:gd name="connsiteY0" fmla="*/ 358775 h 488950"/>
              <a:gd name="connsiteX1" fmla="*/ 88900 w 530225"/>
              <a:gd name="connsiteY1" fmla="*/ 269875 h 488950"/>
              <a:gd name="connsiteX2" fmla="*/ 82550 w 530225"/>
              <a:gd name="connsiteY2" fmla="*/ 247650 h 488950"/>
              <a:gd name="connsiteX3" fmla="*/ 79375 w 530225"/>
              <a:gd name="connsiteY3" fmla="*/ 206375 h 488950"/>
              <a:gd name="connsiteX4" fmla="*/ 69850 w 530225"/>
              <a:gd name="connsiteY4" fmla="*/ 177800 h 488950"/>
              <a:gd name="connsiteX5" fmla="*/ 38100 w 530225"/>
              <a:gd name="connsiteY5" fmla="*/ 133350 h 488950"/>
              <a:gd name="connsiteX6" fmla="*/ 12700 w 530225"/>
              <a:gd name="connsiteY6" fmla="*/ 101600 h 488950"/>
              <a:gd name="connsiteX7" fmla="*/ 0 w 530225"/>
              <a:gd name="connsiteY7" fmla="*/ 73025 h 488950"/>
              <a:gd name="connsiteX8" fmla="*/ 12700 w 530225"/>
              <a:gd name="connsiteY8" fmla="*/ 15875 h 488950"/>
              <a:gd name="connsiteX9" fmla="*/ 31750 w 530225"/>
              <a:gd name="connsiteY9" fmla="*/ 0 h 488950"/>
              <a:gd name="connsiteX10" fmla="*/ 66675 w 530225"/>
              <a:gd name="connsiteY10" fmla="*/ 15875 h 488950"/>
              <a:gd name="connsiteX11" fmla="*/ 88900 w 530225"/>
              <a:gd name="connsiteY11" fmla="*/ 9525 h 488950"/>
              <a:gd name="connsiteX12" fmla="*/ 133350 w 530225"/>
              <a:gd name="connsiteY12" fmla="*/ 41275 h 488950"/>
              <a:gd name="connsiteX13" fmla="*/ 155575 w 530225"/>
              <a:gd name="connsiteY13" fmla="*/ 38100 h 488950"/>
              <a:gd name="connsiteX14" fmla="*/ 155575 w 530225"/>
              <a:gd name="connsiteY14" fmla="*/ 38100 h 488950"/>
              <a:gd name="connsiteX15" fmla="*/ 168275 w 530225"/>
              <a:gd name="connsiteY15" fmla="*/ 92075 h 488950"/>
              <a:gd name="connsiteX16" fmla="*/ 196850 w 530225"/>
              <a:gd name="connsiteY16" fmla="*/ 82550 h 488950"/>
              <a:gd name="connsiteX17" fmla="*/ 212725 w 530225"/>
              <a:gd name="connsiteY17" fmla="*/ 50800 h 488950"/>
              <a:gd name="connsiteX18" fmla="*/ 254000 w 530225"/>
              <a:gd name="connsiteY18" fmla="*/ 50800 h 488950"/>
              <a:gd name="connsiteX19" fmla="*/ 323850 w 530225"/>
              <a:gd name="connsiteY19" fmla="*/ 79375 h 488950"/>
              <a:gd name="connsiteX20" fmla="*/ 339725 w 530225"/>
              <a:gd name="connsiteY20" fmla="*/ 104775 h 488950"/>
              <a:gd name="connsiteX21" fmla="*/ 377825 w 530225"/>
              <a:gd name="connsiteY21" fmla="*/ 107950 h 488950"/>
              <a:gd name="connsiteX22" fmla="*/ 403225 w 530225"/>
              <a:gd name="connsiteY22" fmla="*/ 76200 h 488950"/>
              <a:gd name="connsiteX23" fmla="*/ 384175 w 530225"/>
              <a:gd name="connsiteY23" fmla="*/ 63500 h 488950"/>
              <a:gd name="connsiteX24" fmla="*/ 387350 w 530225"/>
              <a:gd name="connsiteY24" fmla="*/ 47625 h 488950"/>
              <a:gd name="connsiteX25" fmla="*/ 422275 w 530225"/>
              <a:gd name="connsiteY25" fmla="*/ 53975 h 488950"/>
              <a:gd name="connsiteX26" fmla="*/ 447675 w 530225"/>
              <a:gd name="connsiteY26" fmla="*/ 63500 h 488950"/>
              <a:gd name="connsiteX27" fmla="*/ 488950 w 530225"/>
              <a:gd name="connsiteY27" fmla="*/ 66675 h 488950"/>
              <a:gd name="connsiteX28" fmla="*/ 495300 w 530225"/>
              <a:gd name="connsiteY28" fmla="*/ 98425 h 488950"/>
              <a:gd name="connsiteX29" fmla="*/ 530225 w 530225"/>
              <a:gd name="connsiteY29" fmla="*/ 152400 h 488950"/>
              <a:gd name="connsiteX30" fmla="*/ 520700 w 530225"/>
              <a:gd name="connsiteY30" fmla="*/ 209550 h 488950"/>
              <a:gd name="connsiteX31" fmla="*/ 498475 w 530225"/>
              <a:gd name="connsiteY31" fmla="*/ 238125 h 488950"/>
              <a:gd name="connsiteX32" fmla="*/ 492125 w 530225"/>
              <a:gd name="connsiteY32" fmla="*/ 257175 h 488950"/>
              <a:gd name="connsiteX33" fmla="*/ 492125 w 530225"/>
              <a:gd name="connsiteY33" fmla="*/ 292100 h 488950"/>
              <a:gd name="connsiteX34" fmla="*/ 473075 w 530225"/>
              <a:gd name="connsiteY34" fmla="*/ 314325 h 488950"/>
              <a:gd name="connsiteX35" fmla="*/ 473075 w 530225"/>
              <a:gd name="connsiteY35" fmla="*/ 346075 h 488950"/>
              <a:gd name="connsiteX36" fmla="*/ 434975 w 530225"/>
              <a:gd name="connsiteY36" fmla="*/ 381000 h 488950"/>
              <a:gd name="connsiteX37" fmla="*/ 412750 w 530225"/>
              <a:gd name="connsiteY37" fmla="*/ 390525 h 488950"/>
              <a:gd name="connsiteX38" fmla="*/ 384175 w 530225"/>
              <a:gd name="connsiteY38" fmla="*/ 390525 h 488950"/>
              <a:gd name="connsiteX39" fmla="*/ 361950 w 530225"/>
              <a:gd name="connsiteY39" fmla="*/ 409575 h 488950"/>
              <a:gd name="connsiteX40" fmla="*/ 323850 w 530225"/>
              <a:gd name="connsiteY40" fmla="*/ 393700 h 488950"/>
              <a:gd name="connsiteX41" fmla="*/ 323850 w 530225"/>
              <a:gd name="connsiteY41" fmla="*/ 393700 h 488950"/>
              <a:gd name="connsiteX42" fmla="*/ 279400 w 530225"/>
              <a:gd name="connsiteY42" fmla="*/ 390525 h 488950"/>
              <a:gd name="connsiteX43" fmla="*/ 279400 w 530225"/>
              <a:gd name="connsiteY43" fmla="*/ 390525 h 488950"/>
              <a:gd name="connsiteX44" fmla="*/ 250825 w 530225"/>
              <a:gd name="connsiteY44" fmla="*/ 428625 h 488950"/>
              <a:gd name="connsiteX45" fmla="*/ 190500 w 530225"/>
              <a:gd name="connsiteY45" fmla="*/ 428625 h 488950"/>
              <a:gd name="connsiteX46" fmla="*/ 139700 w 530225"/>
              <a:gd name="connsiteY46" fmla="*/ 428625 h 488950"/>
              <a:gd name="connsiteX47" fmla="*/ 158750 w 530225"/>
              <a:gd name="connsiteY47" fmla="*/ 457200 h 488950"/>
              <a:gd name="connsiteX48" fmla="*/ 171450 w 530225"/>
              <a:gd name="connsiteY48" fmla="*/ 485775 h 488950"/>
              <a:gd name="connsiteX49" fmla="*/ 139700 w 530225"/>
              <a:gd name="connsiteY49" fmla="*/ 488950 h 488950"/>
              <a:gd name="connsiteX50" fmla="*/ 120650 w 530225"/>
              <a:gd name="connsiteY50" fmla="*/ 466725 h 488950"/>
              <a:gd name="connsiteX51" fmla="*/ 104775 w 530225"/>
              <a:gd name="connsiteY51" fmla="*/ 438150 h 488950"/>
              <a:gd name="connsiteX52" fmla="*/ 76200 w 530225"/>
              <a:gd name="connsiteY52" fmla="*/ 358775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30225" h="488950">
                <a:moveTo>
                  <a:pt x="76200" y="358775"/>
                </a:moveTo>
                <a:lnTo>
                  <a:pt x="88900" y="269875"/>
                </a:lnTo>
                <a:lnTo>
                  <a:pt x="82550" y="247650"/>
                </a:lnTo>
                <a:lnTo>
                  <a:pt x="79375" y="206375"/>
                </a:lnTo>
                <a:lnTo>
                  <a:pt x="69850" y="177800"/>
                </a:lnTo>
                <a:lnTo>
                  <a:pt x="38100" y="133350"/>
                </a:lnTo>
                <a:lnTo>
                  <a:pt x="12700" y="101600"/>
                </a:lnTo>
                <a:lnTo>
                  <a:pt x="0" y="73025"/>
                </a:lnTo>
                <a:lnTo>
                  <a:pt x="12700" y="15875"/>
                </a:lnTo>
                <a:lnTo>
                  <a:pt x="31750" y="0"/>
                </a:lnTo>
                <a:lnTo>
                  <a:pt x="66675" y="15875"/>
                </a:lnTo>
                <a:lnTo>
                  <a:pt x="88900" y="9525"/>
                </a:lnTo>
                <a:lnTo>
                  <a:pt x="133350" y="41275"/>
                </a:lnTo>
                <a:lnTo>
                  <a:pt x="155575" y="38100"/>
                </a:lnTo>
                <a:lnTo>
                  <a:pt x="155575" y="38100"/>
                </a:lnTo>
                <a:lnTo>
                  <a:pt x="168275" y="92075"/>
                </a:lnTo>
                <a:lnTo>
                  <a:pt x="196850" y="82550"/>
                </a:lnTo>
                <a:lnTo>
                  <a:pt x="212725" y="50800"/>
                </a:lnTo>
                <a:lnTo>
                  <a:pt x="254000" y="50800"/>
                </a:lnTo>
                <a:lnTo>
                  <a:pt x="323850" y="79375"/>
                </a:lnTo>
                <a:lnTo>
                  <a:pt x="339725" y="104775"/>
                </a:lnTo>
                <a:lnTo>
                  <a:pt x="377825" y="107950"/>
                </a:lnTo>
                <a:lnTo>
                  <a:pt x="403225" y="76200"/>
                </a:lnTo>
                <a:lnTo>
                  <a:pt x="384175" y="63500"/>
                </a:lnTo>
                <a:lnTo>
                  <a:pt x="387350" y="47625"/>
                </a:lnTo>
                <a:lnTo>
                  <a:pt x="422275" y="53975"/>
                </a:lnTo>
                <a:lnTo>
                  <a:pt x="447675" y="63500"/>
                </a:lnTo>
                <a:lnTo>
                  <a:pt x="488950" y="66675"/>
                </a:lnTo>
                <a:lnTo>
                  <a:pt x="495300" y="98425"/>
                </a:lnTo>
                <a:lnTo>
                  <a:pt x="530225" y="152400"/>
                </a:lnTo>
                <a:lnTo>
                  <a:pt x="520700" y="209550"/>
                </a:lnTo>
                <a:lnTo>
                  <a:pt x="498475" y="238125"/>
                </a:lnTo>
                <a:lnTo>
                  <a:pt x="492125" y="257175"/>
                </a:lnTo>
                <a:lnTo>
                  <a:pt x="492125" y="292100"/>
                </a:lnTo>
                <a:lnTo>
                  <a:pt x="473075" y="314325"/>
                </a:lnTo>
                <a:lnTo>
                  <a:pt x="473075" y="346075"/>
                </a:lnTo>
                <a:lnTo>
                  <a:pt x="434975" y="381000"/>
                </a:lnTo>
                <a:lnTo>
                  <a:pt x="412750" y="390525"/>
                </a:lnTo>
                <a:lnTo>
                  <a:pt x="384175" y="390525"/>
                </a:lnTo>
                <a:lnTo>
                  <a:pt x="361950" y="409575"/>
                </a:lnTo>
                <a:lnTo>
                  <a:pt x="323850" y="393700"/>
                </a:lnTo>
                <a:lnTo>
                  <a:pt x="323850" y="393700"/>
                </a:lnTo>
                <a:lnTo>
                  <a:pt x="279400" y="390525"/>
                </a:lnTo>
                <a:lnTo>
                  <a:pt x="279400" y="390525"/>
                </a:lnTo>
                <a:lnTo>
                  <a:pt x="250825" y="428625"/>
                </a:lnTo>
                <a:lnTo>
                  <a:pt x="190500" y="428625"/>
                </a:lnTo>
                <a:lnTo>
                  <a:pt x="139700" y="428625"/>
                </a:lnTo>
                <a:lnTo>
                  <a:pt x="158750" y="457200"/>
                </a:lnTo>
                <a:lnTo>
                  <a:pt x="171450" y="485775"/>
                </a:lnTo>
                <a:lnTo>
                  <a:pt x="139700" y="488950"/>
                </a:lnTo>
                <a:lnTo>
                  <a:pt x="120650" y="466725"/>
                </a:lnTo>
                <a:lnTo>
                  <a:pt x="104775" y="438150"/>
                </a:lnTo>
                <a:lnTo>
                  <a:pt x="76200" y="358775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9495692" y="3200401"/>
            <a:ext cx="492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Mongyan</a:t>
            </a:r>
            <a:endParaRPr lang="en-US" sz="7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737231" y="25908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Mongyan(Mini Hydro)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300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150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30462" y="10414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Lashio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5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316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95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99" name="Straight Arrow Connector 98"/>
          <p:cNvCxnSpPr/>
          <p:nvPr/>
        </p:nvCxnSpPr>
        <p:spPr>
          <a:xfrm flipH="1">
            <a:off x="5978769" y="2895600"/>
            <a:ext cx="914400" cy="609600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>
            <a:stCxn id="90" idx="1"/>
          </p:cNvCxnSpPr>
          <p:nvPr/>
        </p:nvCxnSpPr>
        <p:spPr>
          <a:xfrm flipH="1">
            <a:off x="6400800" y="2867800"/>
            <a:ext cx="1336431" cy="789801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5978769" y="2362200"/>
            <a:ext cx="1477108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Mongkhet</a:t>
            </a:r>
          </a:p>
          <a:p>
            <a:pPr algn="ctr"/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Solar                      Mini Hydro 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tabLst>
                <a:tab pos="571500" algn="l"/>
                <a:tab pos="14859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- 32          Village       -1</a:t>
            </a:r>
          </a:p>
          <a:p>
            <a:pPr>
              <a:tabLst>
                <a:tab pos="571500" algn="l"/>
                <a:tab pos="14859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1227      Household - 400</a:t>
            </a:r>
          </a:p>
          <a:p>
            <a:pPr algn="ctr">
              <a:tabLst>
                <a:tab pos="571500" algn="l"/>
                <a:tab pos="14859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- 568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88" name="Straight Arrow Connector 87"/>
          <p:cNvCxnSpPr>
            <a:stCxn id="79" idx="3"/>
          </p:cNvCxnSpPr>
          <p:nvPr/>
        </p:nvCxnSpPr>
        <p:spPr>
          <a:xfrm>
            <a:off x="2039815" y="4163200"/>
            <a:ext cx="1547446" cy="512803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Oval 111"/>
          <p:cNvSpPr/>
          <p:nvPr/>
        </p:nvSpPr>
        <p:spPr>
          <a:xfrm>
            <a:off x="7856806" y="6657440"/>
            <a:ext cx="109728" cy="11887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13" name="TextBox 112"/>
          <p:cNvSpPr txBox="1"/>
          <p:nvPr/>
        </p:nvSpPr>
        <p:spPr>
          <a:xfrm>
            <a:off x="8018585" y="6284060"/>
            <a:ext cx="14067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mtClean="0"/>
              <a:t>Proposed Village</a:t>
            </a:r>
          </a:p>
          <a:p>
            <a:pPr>
              <a:lnSpc>
                <a:spcPct val="150000"/>
              </a:lnSpc>
            </a:pPr>
            <a:r>
              <a:rPr lang="en-US" sz="1100" smtClean="0"/>
              <a:t>Pre-electrification</a:t>
            </a:r>
            <a:endParaRPr lang="en-US" sz="1100"/>
          </a:p>
        </p:txBody>
      </p:sp>
      <p:sp>
        <p:nvSpPr>
          <p:cNvPr id="114" name="TextBox 113"/>
          <p:cNvSpPr txBox="1"/>
          <p:nvPr/>
        </p:nvSpPr>
        <p:spPr>
          <a:xfrm>
            <a:off x="7716129" y="5994500"/>
            <a:ext cx="1406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mtClean="0"/>
              <a:t>Legend</a:t>
            </a:r>
            <a:endParaRPr lang="en-US" sz="1200" b="1"/>
          </a:p>
        </p:txBody>
      </p:sp>
      <p:sp>
        <p:nvSpPr>
          <p:cNvPr id="115" name="TextBox 114"/>
          <p:cNvSpPr txBox="1"/>
          <p:nvPr/>
        </p:nvSpPr>
        <p:spPr>
          <a:xfrm>
            <a:off x="6541477" y="5867400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Tachileik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11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387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116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16" name="Straight Arrow Connector 115"/>
          <p:cNvCxnSpPr>
            <a:stCxn id="115" idx="0"/>
          </p:cNvCxnSpPr>
          <p:nvPr/>
        </p:nvCxnSpPr>
        <p:spPr>
          <a:xfrm flipH="1" flipV="1">
            <a:off x="6400800" y="5334002"/>
            <a:ext cx="703385" cy="533398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ed Rectangle 129"/>
          <p:cNvSpPr/>
          <p:nvPr/>
        </p:nvSpPr>
        <p:spPr>
          <a:xfrm>
            <a:off x="914400" y="5686425"/>
            <a:ext cx="1125415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TextBox 130"/>
          <p:cNvSpPr txBox="1"/>
          <p:nvPr/>
        </p:nvSpPr>
        <p:spPr>
          <a:xfrm>
            <a:off x="914400" y="5688687"/>
            <a:ext cx="1125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Pinlaung (Solar)</a:t>
            </a:r>
            <a:endParaRPr lang="en-US" sz="6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13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1500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6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6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450</a:t>
            </a:r>
            <a:endParaRPr lang="en-US" sz="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32" name="Straight Arrow Connector 131"/>
          <p:cNvCxnSpPr>
            <a:stCxn id="131" idx="3"/>
          </p:cNvCxnSpPr>
          <p:nvPr/>
        </p:nvCxnSpPr>
        <p:spPr>
          <a:xfrm>
            <a:off x="2039815" y="5965686"/>
            <a:ext cx="703385" cy="54114"/>
          </a:xfrm>
          <a:prstGeom prst="straightConnector1">
            <a:avLst/>
          </a:prstGeom>
          <a:ln w="19050">
            <a:solidFill>
              <a:srgbClr val="1363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7851531" y="6438900"/>
            <a:ext cx="109728" cy="118872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orld Bank\New folder\aye_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32185" y="685838"/>
            <a:ext cx="3727938" cy="5711849"/>
          </a:xfrm>
          <a:prstGeom prst="rect">
            <a:avLst/>
          </a:prstGeom>
          <a:noFill/>
        </p:spPr>
      </p:pic>
      <p:sp>
        <p:nvSpPr>
          <p:cNvPr id="22" name="Rounded Rectangle 21"/>
          <p:cNvSpPr/>
          <p:nvPr/>
        </p:nvSpPr>
        <p:spPr>
          <a:xfrm>
            <a:off x="5908431" y="1143000"/>
            <a:ext cx="1195754" cy="8382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1688123" y="1143000"/>
            <a:ext cx="1195754" cy="8382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 descr="D:\World Bank\New folder\aye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7723" y="457200"/>
            <a:ext cx="4177409" cy="6400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58462" y="1219200"/>
            <a:ext cx="1125415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10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Ingapu (Solar)</a:t>
            </a:r>
          </a:p>
          <a:p>
            <a:pPr algn="ctr">
              <a:lnSpc>
                <a:spcPts val="900"/>
              </a:lnSpc>
              <a:tabLst>
                <a:tab pos="1028700" algn="l"/>
                <a:tab pos="1428750" algn="r"/>
              </a:tabLst>
            </a:pPr>
            <a:endParaRPr lang="en-US" sz="8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7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1023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307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883877" y="1600200"/>
            <a:ext cx="1406769" cy="68580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941842" y="1177290"/>
            <a:ext cx="11254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10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Hinthada (Solar)</a:t>
            </a:r>
          </a:p>
          <a:p>
            <a:pPr algn="ctr">
              <a:lnSpc>
                <a:spcPts val="900"/>
              </a:lnSpc>
              <a:tabLst>
                <a:tab pos="1028700" algn="l"/>
                <a:tab pos="1428750" algn="r"/>
              </a:tabLst>
            </a:pPr>
            <a:endParaRPr lang="en-US" sz="8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5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1645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8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8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493</a:t>
            </a:r>
            <a:endParaRPr lang="en-US" sz="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8" name="Straight Arrow Connector 7"/>
          <p:cNvCxnSpPr>
            <a:stCxn id="22" idx="1"/>
          </p:cNvCxnSpPr>
          <p:nvPr/>
        </p:nvCxnSpPr>
        <p:spPr>
          <a:xfrm flipH="1">
            <a:off x="4950069" y="1562100"/>
            <a:ext cx="958362" cy="1009650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3046" y="76201"/>
            <a:ext cx="79482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Pre-Electrification for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Ayeyarwady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Region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4F5F7"/>
              </a:clrFrom>
              <a:clrTo>
                <a:srgbClr val="F4F5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5539" y="914401"/>
            <a:ext cx="379535" cy="508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Freeform 15"/>
          <p:cNvSpPr/>
          <p:nvPr/>
        </p:nvSpPr>
        <p:spPr>
          <a:xfrm>
            <a:off x="4341203" y="1052513"/>
            <a:ext cx="85725" cy="111918"/>
          </a:xfrm>
          <a:custGeom>
            <a:avLst/>
            <a:gdLst>
              <a:gd name="connsiteX0" fmla="*/ 33337 w 92869"/>
              <a:gd name="connsiteY0" fmla="*/ 111918 h 111918"/>
              <a:gd name="connsiteX1" fmla="*/ 0 w 92869"/>
              <a:gd name="connsiteY1" fmla="*/ 73818 h 111918"/>
              <a:gd name="connsiteX2" fmla="*/ 9525 w 92869"/>
              <a:gd name="connsiteY2" fmla="*/ 38100 h 111918"/>
              <a:gd name="connsiteX3" fmla="*/ 61912 w 92869"/>
              <a:gd name="connsiteY3" fmla="*/ 0 h 111918"/>
              <a:gd name="connsiteX4" fmla="*/ 92869 w 92869"/>
              <a:gd name="connsiteY4" fmla="*/ 9525 h 111918"/>
              <a:gd name="connsiteX5" fmla="*/ 80962 w 92869"/>
              <a:gd name="connsiteY5" fmla="*/ 50006 h 111918"/>
              <a:gd name="connsiteX6" fmla="*/ 33337 w 92869"/>
              <a:gd name="connsiteY6" fmla="*/ 111918 h 11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869" h="111918">
                <a:moveTo>
                  <a:pt x="33337" y="111918"/>
                </a:moveTo>
                <a:lnTo>
                  <a:pt x="0" y="73818"/>
                </a:lnTo>
                <a:lnTo>
                  <a:pt x="9525" y="38100"/>
                </a:lnTo>
                <a:lnTo>
                  <a:pt x="61912" y="0"/>
                </a:lnTo>
                <a:lnTo>
                  <a:pt x="92869" y="9525"/>
                </a:lnTo>
                <a:lnTo>
                  <a:pt x="80962" y="50006"/>
                </a:lnTo>
                <a:lnTo>
                  <a:pt x="33337" y="1119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893169" y="5539740"/>
            <a:ext cx="109728" cy="11887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9" name="TextBox 18"/>
          <p:cNvSpPr txBox="1"/>
          <p:nvPr/>
        </p:nvSpPr>
        <p:spPr>
          <a:xfrm>
            <a:off x="7054948" y="5166360"/>
            <a:ext cx="14067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mtClean="0"/>
              <a:t>Proposed Village</a:t>
            </a:r>
          </a:p>
          <a:p>
            <a:pPr>
              <a:lnSpc>
                <a:spcPct val="150000"/>
              </a:lnSpc>
            </a:pPr>
            <a:r>
              <a:rPr lang="en-US" sz="1100" smtClean="0"/>
              <a:t>Pre-electrification</a:t>
            </a:r>
            <a:endParaRPr lang="en-US" sz="1100"/>
          </a:p>
        </p:txBody>
      </p:sp>
      <p:sp>
        <p:nvSpPr>
          <p:cNvPr id="20" name="TextBox 19"/>
          <p:cNvSpPr txBox="1"/>
          <p:nvPr/>
        </p:nvSpPr>
        <p:spPr>
          <a:xfrm>
            <a:off x="6752492" y="4876800"/>
            <a:ext cx="1406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mtClean="0"/>
              <a:t>Legend</a:t>
            </a:r>
            <a:endParaRPr lang="en-US" sz="1200" b="1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 l="50366" t="40170" r="39092" b="44791"/>
          <a:stretch>
            <a:fillRect/>
          </a:stretch>
        </p:blipFill>
        <p:spPr bwMode="auto">
          <a:xfrm>
            <a:off x="422031" y="2590800"/>
            <a:ext cx="2250831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 l="41801" t="28125" r="33016" b="6250"/>
          <a:stretch>
            <a:fillRect/>
          </a:stretch>
        </p:blipFill>
        <p:spPr bwMode="auto">
          <a:xfrm>
            <a:off x="-3376246" y="1219200"/>
            <a:ext cx="302455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Oval 22"/>
          <p:cNvSpPr/>
          <p:nvPr/>
        </p:nvSpPr>
        <p:spPr>
          <a:xfrm>
            <a:off x="6893169" y="5324475"/>
            <a:ext cx="109728" cy="118872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729761" y="1285875"/>
            <a:ext cx="1195754" cy="8382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D:\World Bank\New folder\kayin_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61847" y="609601"/>
            <a:ext cx="3307369" cy="5963947"/>
          </a:xfrm>
          <a:prstGeom prst="rect">
            <a:avLst/>
          </a:prstGeom>
          <a:noFill/>
        </p:spPr>
      </p:pic>
      <p:sp>
        <p:nvSpPr>
          <p:cNvPr id="22" name="Rounded Rectangle 21"/>
          <p:cNvSpPr/>
          <p:nvPr/>
        </p:nvSpPr>
        <p:spPr>
          <a:xfrm>
            <a:off x="4563208" y="962025"/>
            <a:ext cx="1195754" cy="8382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D:\World Bank\New folder\kayin_1.jpg"/>
          <p:cNvPicPr>
            <a:picLocks noChangeAspect="1" noChangeArrowheads="1"/>
          </p:cNvPicPr>
          <p:nvPr/>
        </p:nvPicPr>
        <p:blipFill>
          <a:blip r:embed="rId3" cstate="print"/>
          <a:srcRect b="4561"/>
          <a:stretch>
            <a:fillRect/>
          </a:stretch>
        </p:blipFill>
        <p:spPr bwMode="auto">
          <a:xfrm>
            <a:off x="-5064369" y="479332"/>
            <a:ext cx="4360985" cy="63786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72000" y="990600"/>
            <a:ext cx="11254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9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Thandaunggyi (Solar)</a:t>
            </a:r>
          </a:p>
          <a:p>
            <a:pPr algn="ctr">
              <a:lnSpc>
                <a:spcPts val="900"/>
              </a:lnSpc>
              <a:tabLst>
                <a:tab pos="1028700" algn="l"/>
                <a:tab pos="1428750" algn="r"/>
              </a:tabLst>
            </a:pPr>
            <a:endParaRPr lang="en-US" sz="7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7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7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15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7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7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780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7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7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234</a:t>
            </a:r>
            <a:endParaRPr lang="en-US" sz="7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" name="Straight Arrow Connector 4"/>
          <p:cNvCxnSpPr>
            <a:stCxn id="4" idx="1"/>
            <a:endCxn id="15" idx="6"/>
          </p:cNvCxnSpPr>
          <p:nvPr/>
        </p:nvCxnSpPr>
        <p:spPr>
          <a:xfrm flipH="1" flipV="1">
            <a:off x="2785403" y="1134971"/>
            <a:ext cx="1786598" cy="248045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73723" y="1367790"/>
            <a:ext cx="1125415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sz="9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Leiktho(Solar)</a:t>
            </a:r>
          </a:p>
          <a:p>
            <a:pPr algn="ctr">
              <a:lnSpc>
                <a:spcPts val="900"/>
              </a:lnSpc>
              <a:tabLst>
                <a:tab pos="1028700" algn="l"/>
                <a:tab pos="1428750" algn="r"/>
              </a:tabLst>
            </a:pPr>
            <a:endParaRPr lang="en-US" sz="70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-Win---Researcher" pitchFamily="34" charset="0"/>
            </a:endParaRP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700" smtClean="0">
                <a:latin typeface="Tahoma" pitchFamily="34" charset="0"/>
                <a:ea typeface="Tahoma" pitchFamily="34" charset="0"/>
                <a:cs typeface="Tahoma" pitchFamily="34" charset="0"/>
              </a:rPr>
              <a:t>Village</a:t>
            </a:r>
            <a:r>
              <a:rPr lang="en-US" sz="7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47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700" smtClean="0">
                <a:latin typeface="Tahoma" pitchFamily="34" charset="0"/>
                <a:ea typeface="Tahoma" pitchFamily="34" charset="0"/>
                <a:cs typeface="Tahoma" pitchFamily="34" charset="0"/>
              </a:rPr>
              <a:t>Household	</a:t>
            </a:r>
            <a:r>
              <a:rPr lang="en-US" sz="7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	2553</a:t>
            </a:r>
          </a:p>
          <a:p>
            <a:pPr>
              <a:lnSpc>
                <a:spcPts val="900"/>
              </a:lnSpc>
              <a:tabLst>
                <a:tab pos="631825" algn="l"/>
                <a:tab pos="1028700" algn="r"/>
              </a:tabLst>
            </a:pPr>
            <a:r>
              <a:rPr lang="en-US" sz="700" smtClean="0">
                <a:latin typeface="Tahoma" pitchFamily="34" charset="0"/>
                <a:ea typeface="Tahoma" pitchFamily="34" charset="0"/>
                <a:cs typeface="Tahoma" pitchFamily="34" charset="0"/>
              </a:rPr>
              <a:t>Million Kyat</a:t>
            </a:r>
            <a:r>
              <a:rPr lang="en-US" sz="70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- 	766</a:t>
            </a:r>
            <a:endParaRPr lang="en-US" sz="7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0" name="Straight Arrow Connector 9"/>
          <p:cNvCxnSpPr>
            <a:stCxn id="23" idx="3"/>
            <a:endCxn id="11" idx="1"/>
          </p:cNvCxnSpPr>
          <p:nvPr/>
        </p:nvCxnSpPr>
        <p:spPr>
          <a:xfrm flipV="1">
            <a:off x="1925515" y="960227"/>
            <a:ext cx="764932" cy="744748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266092" y="76200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Pre-Electrification for Kayin State</a:t>
            </a:r>
            <a:endParaRPr lang="en-US" sz="28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4F5F7"/>
              </a:clrFrom>
              <a:clrTo>
                <a:srgbClr val="F4F5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60124" y="838201"/>
            <a:ext cx="379535" cy="508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Oval 10"/>
          <p:cNvSpPr/>
          <p:nvPr/>
        </p:nvSpPr>
        <p:spPr>
          <a:xfrm>
            <a:off x="2684268" y="953533"/>
            <a:ext cx="42202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" name="Oval 14"/>
          <p:cNvSpPr/>
          <p:nvPr/>
        </p:nvSpPr>
        <p:spPr>
          <a:xfrm>
            <a:off x="2743201" y="1112111"/>
            <a:ext cx="42202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7" name="Oval 16"/>
          <p:cNvSpPr/>
          <p:nvPr/>
        </p:nvSpPr>
        <p:spPr>
          <a:xfrm>
            <a:off x="6893169" y="5311140"/>
            <a:ext cx="109728" cy="118872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8" name="Oval 17"/>
          <p:cNvSpPr/>
          <p:nvPr/>
        </p:nvSpPr>
        <p:spPr>
          <a:xfrm>
            <a:off x="6893169" y="5539740"/>
            <a:ext cx="109728" cy="118872"/>
          </a:xfrm>
          <a:prstGeom prst="ellipse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9" name="TextBox 18"/>
          <p:cNvSpPr txBox="1"/>
          <p:nvPr/>
        </p:nvSpPr>
        <p:spPr>
          <a:xfrm>
            <a:off x="7054948" y="5166360"/>
            <a:ext cx="14067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mtClean="0"/>
              <a:t>Proposed Village</a:t>
            </a:r>
          </a:p>
          <a:p>
            <a:pPr>
              <a:lnSpc>
                <a:spcPct val="150000"/>
              </a:lnSpc>
            </a:pPr>
            <a:r>
              <a:rPr lang="en-US" sz="1100" smtClean="0"/>
              <a:t>Pre-electrification</a:t>
            </a:r>
            <a:endParaRPr lang="en-US" sz="1100"/>
          </a:p>
        </p:txBody>
      </p:sp>
      <p:sp>
        <p:nvSpPr>
          <p:cNvPr id="20" name="TextBox 19"/>
          <p:cNvSpPr txBox="1"/>
          <p:nvPr/>
        </p:nvSpPr>
        <p:spPr>
          <a:xfrm>
            <a:off x="6752492" y="4876800"/>
            <a:ext cx="1406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smtClean="0"/>
              <a:t>Legend</a:t>
            </a:r>
            <a:endParaRPr lang="en-US" sz="1200" b="1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/>
          <a:srcRect l="49781" t="33475" r="32650" b="21875"/>
          <a:stretch>
            <a:fillRect/>
          </a:stretch>
        </p:blipFill>
        <p:spPr bwMode="auto">
          <a:xfrm>
            <a:off x="844062" y="2743200"/>
            <a:ext cx="201840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2895600"/>
            <a:ext cx="6629400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Thank You for Your Attention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371600"/>
            <a:ext cx="8534400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2100" indent="-292100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itchFamily="2" charset="2"/>
              <a:buChar char="Ø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949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54466" t="32292" r="16252" b="18750"/>
          <a:stretch>
            <a:fillRect/>
          </a:stretch>
        </p:blipFill>
        <p:spPr bwMode="auto">
          <a:xfrm>
            <a:off x="984739" y="533400"/>
            <a:ext cx="6119446" cy="623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9824" t="32292" r="20351" b="12500"/>
          <a:stretch>
            <a:fillRect/>
          </a:stretch>
        </p:blipFill>
        <p:spPr bwMode="auto">
          <a:xfrm>
            <a:off x="773723" y="533400"/>
            <a:ext cx="703915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55637" t="35417" r="12738" b="13542"/>
          <a:stretch>
            <a:fillRect/>
          </a:stretch>
        </p:blipFill>
        <p:spPr bwMode="auto">
          <a:xfrm>
            <a:off x="1370882" y="457200"/>
            <a:ext cx="6225672" cy="611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9868" t="33333" r="39678" b="6250"/>
          <a:stretch>
            <a:fillRect/>
          </a:stretch>
        </p:blipFill>
        <p:spPr bwMode="auto">
          <a:xfrm>
            <a:off x="1758462" y="381000"/>
            <a:ext cx="5064369" cy="611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609600"/>
            <a:ext cx="8686800" cy="6612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7030A0"/>
              </a:buClr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Challenges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9266" y="1752600"/>
            <a:ext cx="6025560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 smtClean="0"/>
              <a:t>Lack of Rural Electrification Law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 smtClean="0"/>
              <a:t>Regulation for Mini - grid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 smtClean="0"/>
              <a:t>Limitation for Private Sector Investment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 smtClean="0"/>
              <a:t>Capacity Building(Government and private sector)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 smtClean="0"/>
              <a:t>Sustainability for  specification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 smtClean="0"/>
              <a:t>Subsidy Policy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 smtClean="0"/>
              <a:t>QC (Quality control)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712113"/>
            <a:ext cx="8153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Present Policies and Institutional Structure for Electricity Access</a:t>
            </a:r>
          </a:p>
        </p:txBody>
      </p:sp>
      <p:sp>
        <p:nvSpPr>
          <p:cNvPr id="3" name="Rectangle 2"/>
          <p:cNvSpPr/>
          <p:nvPr/>
        </p:nvSpPr>
        <p:spPr>
          <a:xfrm>
            <a:off x="609600" y="1303348"/>
            <a:ext cx="8077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promote off-grid rural electrification as the following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a) Organizing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village 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electrification committee(VEC)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b) Conducting rural development committee in village &amp; township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406400" indent="-406400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(c)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Surveying the community needs,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Cooperating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 government and people as forming the committee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from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village community.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Allocating the budget according to the parliament’s decision, and</a:t>
            </a:r>
          </a:p>
          <a:p>
            <a:pPr marL="406400" indent="-406400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Cooperation with private sectors – UN agencies, INGO, NGO – to achieve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electrification 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target.</a:t>
            </a:r>
          </a:p>
        </p:txBody>
      </p:sp>
    </p:spTree>
    <p:extLst>
      <p:ext uri="{BB962C8B-B14F-4D97-AF65-F5344CB8AC3E}">
        <p14:creationId xmlns:p14="http://schemas.microsoft.com/office/powerpoint/2010/main" xmlns="" val="302070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81000" y="1828800"/>
            <a:ext cx="838200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Solar Charging System	</a:t>
            </a:r>
          </a:p>
          <a:p>
            <a:pPr marL="800100" lvl="1" indent="-3429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105W Solar panel</a:t>
            </a:r>
          </a:p>
          <a:p>
            <a:pPr marL="800100" lvl="1" indent="-3429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3W LED (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10)N0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USB 10Pcs &amp; Distributor </a:t>
            </a:r>
          </a:p>
          <a:p>
            <a:pPr marL="349250" lvl="1" indent="-3492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Total Cost- </a:t>
            </a:r>
          </a:p>
          <a:p>
            <a:pPr lvl="1" indent="3492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152 sets x 740$ =112480$</a:t>
            </a:r>
          </a:p>
          <a:p>
            <a:pPr marL="403225" lvl="1" indent="-403225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q"/>
            </a:pP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835" y="609600"/>
            <a:ext cx="8243965" cy="10472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Specification of Solar System used for Rural Electrification in Yangon Region by ICDF’s Assistance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443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757535"/>
            <a:ext cx="845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Rural Electrification System By DRD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1219200"/>
            <a:ext cx="7391400" cy="433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70000"/>
              </a:lnSpc>
              <a:buClr>
                <a:schemeClr val="accent1"/>
              </a:buClr>
            </a:pPr>
            <a:endParaRPr lang="en-US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1.Annual 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allotment of the government 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budget;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2.Local 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or villages themselves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programs and implemented  by Rural Development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Bank’s Loans </a:t>
            </a:r>
            <a:endParaRPr lang="en-US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3.Hire Purchase system with  private sector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4.Getting the international investment grant and loan;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5.Cooperating with NGO, INGOs, Donors,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rivate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Partnership</a:t>
            </a:r>
          </a:p>
          <a:p>
            <a:pPr algn="just">
              <a:lnSpc>
                <a:spcPct val="170000"/>
              </a:lnSpc>
              <a:buClr>
                <a:schemeClr val="accent1"/>
              </a:buClr>
            </a:pPr>
            <a:endParaRPr lang="en-US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181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060083" y="685800"/>
            <a:ext cx="316945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SHS (Specification)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6636" y="1447800"/>
            <a:ext cx="834199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92Watt Solar Module (5hr Charging)	-1No.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Battery (12V~75AH)	-1No.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Controller with Inverter (10A/12V~24V)	-1No.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LED-3W	-2No.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Cable (5m, Length)	-2No.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Phone Charging (can use)	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TV(22“) (25Watt), LCD (not included TV Cost)	-</a:t>
            </a:r>
          </a:p>
          <a:p>
            <a:pPr algn="just">
              <a:lnSpc>
                <a:spcPct val="170000"/>
              </a:lnSpc>
              <a:buClr>
                <a:schemeClr val="accent1"/>
              </a:buClr>
              <a:tabLst>
                <a:tab pos="5486400" algn="l"/>
              </a:tabLst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(using 3hr)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Estimated Cost	-K200000 (200US$)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CBF8-43DD-472E-9C7F-9E445DBE1DB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26824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M\Desktop\Solar System\သဲေခ်ာင္း\IMG_06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3866386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E:\Shan East\Kyinetone\Naungtaung\Naungtaung-1.jpg"/>
          <p:cNvPicPr>
            <a:picLocks noChangeAspect="1" noChangeArrowheads="1"/>
          </p:cNvPicPr>
          <p:nvPr/>
        </p:nvPicPr>
        <p:blipFill>
          <a:blip r:embed="rId3"/>
          <a:srcRect l="5714" t="58252" r="5701" b="6053"/>
          <a:stretch>
            <a:fillRect/>
          </a:stretch>
        </p:blipFill>
        <p:spPr bwMode="auto">
          <a:xfrm>
            <a:off x="624721" y="3962400"/>
            <a:ext cx="3871079" cy="2590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E:\Koekant\လူေကာ္ပါး\DSCN12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914400"/>
            <a:ext cx="3886200" cy="256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E:\Narga\Nanyon\Kyineyine\DSC00379.JPG"/>
          <p:cNvPicPr>
            <a:picLocks noChangeAspect="1" noChangeArrowheads="1"/>
          </p:cNvPicPr>
          <p:nvPr/>
        </p:nvPicPr>
        <p:blipFill>
          <a:blip r:embed="rId5" cstate="print"/>
          <a:srcRect t="3748"/>
          <a:stretch>
            <a:fillRect/>
          </a:stretch>
        </p:blipFill>
        <p:spPr bwMode="auto">
          <a:xfrm>
            <a:off x="4886524" y="3886199"/>
            <a:ext cx="3800276" cy="254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850342" y="152400"/>
            <a:ext cx="3033203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SHS (Stand-alone)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74256" y="381000"/>
            <a:ext cx="8341994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Central Distribution System with Solar/100 H.H (Specification)</a:t>
            </a:r>
            <a:endParaRPr 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6636" y="1447800"/>
            <a:ext cx="8341993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250Watt Solar Module	-12No.</a:t>
            </a:r>
          </a:p>
          <a:p>
            <a:pPr algn="just">
              <a:lnSpc>
                <a:spcPct val="170000"/>
              </a:lnSpc>
              <a:buClr>
                <a:schemeClr val="accent1"/>
              </a:buClr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(including Frame (M.S), (5hr Charging)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Battery (12V/200AH)	-8No.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Inverter (1KVA)	-2No.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LED-3W[(2)No x 100] (can use - 5hr)	-200No.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LED-5W (Street Light)	-40No.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Lamp Post- 12' x (3" x 3" )	-40No.</a:t>
            </a:r>
          </a:p>
          <a:p>
            <a:pPr algn="just">
              <a:lnSpc>
                <a:spcPct val="170000"/>
              </a:lnSpc>
              <a:buClr>
                <a:schemeClr val="accent1"/>
              </a:buClr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(5H.H/ 1 Post; Timber Post)</a:t>
            </a:r>
          </a:p>
          <a:p>
            <a:pPr marL="342900" indent="-342900" algn="just">
              <a:lnSpc>
                <a:spcPct val="170000"/>
              </a:lnSpc>
              <a:buClr>
                <a:schemeClr val="accent1"/>
              </a:buClr>
              <a:buFont typeface="Wingdings" panose="05000000000000000000" pitchFamily="2" charset="2"/>
              <a:buChar char="q"/>
              <a:tabLst>
                <a:tab pos="5486400" algn="l"/>
              </a:tabLs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Estimated Cost	-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Million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Kyat </a:t>
            </a:r>
          </a:p>
          <a:p>
            <a:pPr algn="just">
              <a:lnSpc>
                <a:spcPct val="170000"/>
              </a:lnSpc>
              <a:buClr>
                <a:schemeClr val="accent1"/>
              </a:buClr>
              <a:tabLst>
                <a:tab pos="5486400" algn="l"/>
              </a:tabLst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(20000US$)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CBF8-43DD-472E-9C7F-9E445DBE1DB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23870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62915" y="381000"/>
            <a:ext cx="8002560" cy="6376509"/>
            <a:chOff x="662915" y="481491"/>
            <a:chExt cx="7947685" cy="6192568"/>
          </a:xfrm>
        </p:grpSpPr>
        <p:pic>
          <p:nvPicPr>
            <p:cNvPr id="5" name="Picture 8" descr="E:\Mayankone South Village\Mayankone South (3).jpg"/>
            <p:cNvPicPr>
              <a:picLocks noChangeAspect="1" noChangeArrowheads="1"/>
            </p:cNvPicPr>
            <p:nvPr/>
          </p:nvPicPr>
          <p:blipFill>
            <a:blip r:embed="rId2" cstate="print"/>
            <a:srcRect l="5714" t="58594" r="4747" b="7059"/>
            <a:stretch>
              <a:fillRect/>
            </a:stretch>
          </p:blipFill>
          <p:spPr bwMode="auto">
            <a:xfrm>
              <a:off x="662915" y="4004589"/>
              <a:ext cx="3909085" cy="266947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9" name="Picture 7" descr="E:\Mon\Mayankone\DSCN2297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2915" y="481491"/>
              <a:ext cx="7947685" cy="352309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0" name="Picture 8" descr="E:\Mon\Kawpauk\DSC01664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03692" y="4004589"/>
              <a:ext cx="3906908" cy="26694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457199" y="0"/>
            <a:ext cx="82082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Central Distribution System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86530" y="6492875"/>
            <a:ext cx="2133600" cy="365125"/>
          </a:xfrm>
        </p:spPr>
        <p:txBody>
          <a:bodyPr/>
          <a:lstStyle/>
          <a:p>
            <a:fld id="{5F16CBF8-43DD-472E-9C7F-9E445DBE1DB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8898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1735</TotalTime>
  <Words>1295</Words>
  <Application>Microsoft Office PowerPoint</Application>
  <PresentationFormat>On-screen Show (4:3)</PresentationFormat>
  <Paragraphs>601</Paragraphs>
  <Slides>40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Flow</vt:lpstr>
      <vt:lpstr>Worksheet</vt:lpstr>
      <vt:lpstr>Rural Electricity Access  by  MOLFRD</vt:lpstr>
      <vt:lpstr>Relevant Ministries  on Myanmar Rural Electrification </vt:lpstr>
      <vt:lpstr>Rural Electricity Access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The List of Villages are implemented  by Rural Development Bank’s Loans  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Myanmar’s Rural Electrification Policy  and Preparation for the Rural Electrification Law by MLFRD</dc:title>
  <dc:creator>Aspire</dc:creator>
  <cp:lastModifiedBy>acer</cp:lastModifiedBy>
  <cp:revision>155</cp:revision>
  <dcterms:created xsi:type="dcterms:W3CDTF">2014-11-26T18:05:18Z</dcterms:created>
  <dcterms:modified xsi:type="dcterms:W3CDTF">2015-01-29T03:11:10Z</dcterms:modified>
</cp:coreProperties>
</file>